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72" r:id="rId4"/>
    <p:sldId id="262" r:id="rId5"/>
    <p:sldId id="273" r:id="rId6"/>
    <p:sldId id="274" r:id="rId7"/>
    <p:sldId id="282" r:id="rId8"/>
    <p:sldId id="275" r:id="rId9"/>
    <p:sldId id="286" r:id="rId10"/>
    <p:sldId id="283" r:id="rId11"/>
    <p:sldId id="278" r:id="rId12"/>
    <p:sldId id="287" r:id="rId13"/>
    <p:sldId id="284" r:id="rId14"/>
    <p:sldId id="297" r:id="rId15"/>
    <p:sldId id="285" r:id="rId16"/>
    <p:sldId id="276" r:id="rId17"/>
    <p:sldId id="277" r:id="rId18"/>
    <p:sldId id="279" r:id="rId19"/>
    <p:sldId id="288" r:id="rId20"/>
    <p:sldId id="261" r:id="rId21"/>
    <p:sldId id="280" r:id="rId22"/>
    <p:sldId id="290" r:id="rId23"/>
    <p:sldId id="291" r:id="rId24"/>
    <p:sldId id="289" r:id="rId25"/>
    <p:sldId id="293" r:id="rId26"/>
    <p:sldId id="294" r:id="rId27"/>
    <p:sldId id="295" r:id="rId28"/>
    <p:sldId id="292" r:id="rId29"/>
    <p:sldId id="296" r:id="rId30"/>
    <p:sldId id="281" r:id="rId31"/>
    <p:sldId id="269" r:id="rId32"/>
    <p:sldId id="270" r:id="rId33"/>
    <p:sldId id="271" r:id="rId34"/>
    <p:sldId id="266" r:id="rId3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1E1E1E"/>
    <a:srgbClr val="3398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291" autoAdjust="0"/>
    <p:restoredTop sz="94434" autoAdjust="0"/>
  </p:normalViewPr>
  <p:slideViewPr>
    <p:cSldViewPr snapToGrid="0">
      <p:cViewPr>
        <p:scale>
          <a:sx n="75" d="100"/>
          <a:sy n="75" d="100"/>
        </p:scale>
        <p:origin x="-840" y="-48"/>
      </p:cViewPr>
      <p:guideLst>
        <p:guide orient="horz" pos="2160"/>
        <p:guide pos="384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4D0BEA-A5CC-44DD-A3A1-FCC773D634EF}" type="datetimeFigureOut">
              <a:rPr lang="fr-FR" smtClean="0"/>
              <a:t>27/06/2018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A47F44-877C-48DE-ABBB-F04FFCB7A2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7248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47F44-877C-48DE-ABBB-F04FFCB7A2AB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23218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47F44-877C-48DE-ABBB-F04FFCB7A2AB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8591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47F44-877C-48DE-ABBB-F04FFCB7A2AB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8591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47F44-877C-48DE-ABBB-F04FFCB7A2AB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13212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47F44-877C-48DE-ABBB-F04FFCB7A2AB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1321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47F44-877C-48DE-ABBB-F04FFCB7A2AB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74336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47F44-877C-48DE-ABBB-F04FFCB7A2AB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59576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47F44-877C-48DE-ABBB-F04FFCB7A2AB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59576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47F44-877C-48DE-ABBB-F04FFCB7A2AB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07997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47F44-877C-48DE-ABBB-F04FFCB7A2AB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4368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47F44-877C-48DE-ABBB-F04FFCB7A2AB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436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47F44-877C-48DE-ABBB-F04FFCB7A2A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4632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47F44-877C-48DE-ABBB-F04FFCB7A2AB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4368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47F44-877C-48DE-ABBB-F04FFCB7A2AB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4368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47F44-877C-48DE-ABBB-F04FFCB7A2AB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4368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47F44-877C-48DE-ABBB-F04FFCB7A2AB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4368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47F44-877C-48DE-ABBB-F04FFCB7A2AB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56771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47F44-877C-48DE-ABBB-F04FFCB7A2AB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5123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47F44-877C-48DE-ABBB-F04FFCB7A2AB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10429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47F44-877C-48DE-ABBB-F04FFCB7A2AB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00034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47F44-877C-48DE-ABBB-F04FFCB7A2AB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999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47F44-877C-48DE-ABBB-F04FFCB7A2A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4465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47F44-877C-48DE-ABBB-F04FFCB7A2A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3924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47F44-877C-48DE-ABBB-F04FFCB7A2AB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8493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47F44-877C-48DE-ABBB-F04FFCB7A2AB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2688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47F44-877C-48DE-ABBB-F04FFCB7A2AB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2783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47F44-877C-48DE-ABBB-F04FFCB7A2AB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2783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47F44-877C-48DE-ABBB-F04FFCB7A2AB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8591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C91CF-008B-4DFF-8F6E-439CBF0DBDBD}" type="datetime1">
              <a:rPr lang="fr-FR" smtClean="0"/>
              <a:t>27/06/2018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4A2E6-0603-4B5F-BBED-BF0F1E5C35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56744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D740-199D-475F-ADFF-9525D3041DDF}" type="datetime1">
              <a:rPr lang="fr-FR" smtClean="0"/>
              <a:t>27/06/2018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4A2E6-0603-4B5F-BBED-BF0F1E5C35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4594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6FE57-FE3C-4908-9201-A6B56961581B}" type="datetime1">
              <a:rPr lang="fr-FR" smtClean="0"/>
              <a:t>27/06/2018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4A2E6-0603-4B5F-BBED-BF0F1E5C35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035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693F1-2D6F-4B9F-BC73-3FA293BBDE97}" type="datetime1">
              <a:rPr lang="fr-FR" smtClean="0"/>
              <a:t>27/06/2018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4A2E6-0603-4B5F-BBED-BF0F1E5C35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8169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BEAA3-A743-45D4-838A-2202CE057668}" type="datetime1">
              <a:rPr lang="fr-FR" smtClean="0"/>
              <a:t>27/06/2018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4A2E6-0603-4B5F-BBED-BF0F1E5C35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7824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g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e 26"/>
          <p:cNvGrpSpPr/>
          <p:nvPr userDrawn="1"/>
        </p:nvGrpSpPr>
        <p:grpSpPr>
          <a:xfrm>
            <a:off x="144556" y="-5050500"/>
            <a:ext cx="11880000" cy="11880000"/>
            <a:chOff x="173584" y="-5050500"/>
            <a:chExt cx="11880000" cy="11880000"/>
          </a:xfrm>
        </p:grpSpPr>
        <p:sp>
          <p:nvSpPr>
            <p:cNvPr id="38" name="Ellipse 37"/>
            <p:cNvSpPr/>
            <p:nvPr userDrawn="1"/>
          </p:nvSpPr>
          <p:spPr>
            <a:xfrm>
              <a:off x="173584" y="-5050500"/>
              <a:ext cx="11880000" cy="11880000"/>
            </a:xfrm>
            <a:prstGeom prst="ellipse">
              <a:avLst/>
            </a:prstGeom>
            <a:noFill/>
            <a:ln w="158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6" name="Groupe 25"/>
            <p:cNvGrpSpPr/>
            <p:nvPr userDrawn="1"/>
          </p:nvGrpSpPr>
          <p:grpSpPr>
            <a:xfrm>
              <a:off x="713584" y="-4510500"/>
              <a:ext cx="10800000" cy="10800000"/>
              <a:chOff x="713584" y="-4510500"/>
              <a:chExt cx="10800000" cy="10800000"/>
            </a:xfrm>
          </p:grpSpPr>
          <p:sp>
            <p:nvSpPr>
              <p:cNvPr id="32" name="Ellipse 31"/>
              <p:cNvSpPr/>
              <p:nvPr userDrawn="1"/>
            </p:nvSpPr>
            <p:spPr>
              <a:xfrm>
                <a:off x="3413584" y="-1820968"/>
                <a:ext cx="5400000" cy="5400000"/>
              </a:xfrm>
              <a:prstGeom prst="ellipse">
                <a:avLst/>
              </a:prstGeom>
              <a:noFill/>
              <a:ln w="1587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Ellipse 32"/>
              <p:cNvSpPr/>
              <p:nvPr userDrawn="1"/>
            </p:nvSpPr>
            <p:spPr>
              <a:xfrm>
                <a:off x="2873584" y="-2360968"/>
                <a:ext cx="6480000" cy="6480000"/>
              </a:xfrm>
              <a:prstGeom prst="ellipse">
                <a:avLst/>
              </a:prstGeom>
              <a:noFill/>
              <a:ln w="1587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4" name="Ellipse 33"/>
              <p:cNvSpPr/>
              <p:nvPr userDrawn="1"/>
            </p:nvSpPr>
            <p:spPr>
              <a:xfrm>
                <a:off x="2333584" y="-2900968"/>
                <a:ext cx="7560000" cy="7560000"/>
              </a:xfrm>
              <a:prstGeom prst="ellipse">
                <a:avLst/>
              </a:prstGeom>
              <a:noFill/>
              <a:ln w="1587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5" name="Ellipse 34"/>
              <p:cNvSpPr/>
              <p:nvPr userDrawn="1"/>
            </p:nvSpPr>
            <p:spPr>
              <a:xfrm>
                <a:off x="1793584" y="-3430500"/>
                <a:ext cx="8640000" cy="8640000"/>
              </a:xfrm>
              <a:prstGeom prst="ellipse">
                <a:avLst/>
              </a:prstGeom>
              <a:noFill/>
              <a:ln w="1587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6" name="Ellipse 35"/>
              <p:cNvSpPr/>
              <p:nvPr userDrawn="1"/>
            </p:nvSpPr>
            <p:spPr>
              <a:xfrm>
                <a:off x="1253584" y="-3970500"/>
                <a:ext cx="9720000" cy="9720000"/>
              </a:xfrm>
              <a:prstGeom prst="ellipse">
                <a:avLst/>
              </a:prstGeom>
              <a:noFill/>
              <a:ln w="1587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Ellipse 36"/>
              <p:cNvSpPr/>
              <p:nvPr userDrawn="1"/>
            </p:nvSpPr>
            <p:spPr>
              <a:xfrm>
                <a:off x="713584" y="-4510500"/>
                <a:ext cx="10800000" cy="10800000"/>
              </a:xfrm>
              <a:prstGeom prst="ellipse">
                <a:avLst/>
              </a:prstGeom>
              <a:noFill/>
              <a:ln w="1587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Ellipse 30"/>
              <p:cNvSpPr/>
              <p:nvPr userDrawn="1"/>
            </p:nvSpPr>
            <p:spPr>
              <a:xfrm>
                <a:off x="4493584" y="-740968"/>
                <a:ext cx="3240000" cy="3240000"/>
              </a:xfrm>
              <a:prstGeom prst="ellipse">
                <a:avLst/>
              </a:prstGeom>
              <a:noFill/>
              <a:ln w="1587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Ellipse 19"/>
              <p:cNvSpPr/>
              <p:nvPr userDrawn="1"/>
            </p:nvSpPr>
            <p:spPr>
              <a:xfrm>
                <a:off x="5933584" y="709500"/>
                <a:ext cx="360000" cy="360000"/>
              </a:xfrm>
              <a:prstGeom prst="ellipse">
                <a:avLst/>
              </a:prstGeom>
              <a:solidFill>
                <a:schemeClr val="bg1"/>
              </a:solidFill>
              <a:ln w="158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Ellipse 27"/>
              <p:cNvSpPr/>
              <p:nvPr userDrawn="1"/>
            </p:nvSpPr>
            <p:spPr>
              <a:xfrm>
                <a:off x="5573584" y="349500"/>
                <a:ext cx="1080000" cy="1080000"/>
              </a:xfrm>
              <a:prstGeom prst="ellipse">
                <a:avLst/>
              </a:prstGeom>
              <a:noFill/>
              <a:ln w="1524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Ellipse 28"/>
              <p:cNvSpPr/>
              <p:nvPr userDrawn="1"/>
            </p:nvSpPr>
            <p:spPr>
              <a:xfrm>
                <a:off x="5033584" y="-190500"/>
                <a:ext cx="2160000" cy="2160000"/>
              </a:xfrm>
              <a:prstGeom prst="ellipse">
                <a:avLst/>
              </a:prstGeom>
              <a:noFill/>
              <a:ln w="1587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Ellipse 29"/>
              <p:cNvSpPr/>
              <p:nvPr userDrawn="1"/>
            </p:nvSpPr>
            <p:spPr>
              <a:xfrm>
                <a:off x="3953584" y="-1270500"/>
                <a:ext cx="4320000" cy="4320000"/>
              </a:xfrm>
              <a:prstGeom prst="ellipse">
                <a:avLst/>
              </a:prstGeom>
              <a:noFill/>
              <a:ln w="1587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18" name="Rectangle 17"/>
          <p:cNvSpPr/>
          <p:nvPr userDrawn="1"/>
        </p:nvSpPr>
        <p:spPr>
          <a:xfrm>
            <a:off x="1" y="1770184"/>
            <a:ext cx="12191999" cy="5087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8EBB9-550C-4B6D-B1C5-E7A7FA424154}" type="datetime1">
              <a:rPr lang="fr-FR" smtClean="0"/>
              <a:t>27/06/2018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4A2E6-0603-4B5F-BBED-BF0F1E5C3525}" type="slidenum">
              <a:rPr lang="fr-FR" smtClean="0"/>
              <a:t>‹N°›</a:t>
            </a:fld>
            <a:endParaRPr lang="fr-FR"/>
          </a:p>
        </p:txBody>
      </p:sp>
      <p:sp>
        <p:nvSpPr>
          <p:cNvPr id="19" name="Rectangle 18"/>
          <p:cNvSpPr/>
          <p:nvPr userDrawn="1"/>
        </p:nvSpPr>
        <p:spPr>
          <a:xfrm>
            <a:off x="-88900" y="-88900"/>
            <a:ext cx="12407899" cy="1936784"/>
          </a:xfrm>
          <a:prstGeom prst="rect">
            <a:avLst/>
          </a:prstGeom>
          <a:solidFill>
            <a:srgbClr val="1F4E79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orme libre 16"/>
          <p:cNvSpPr/>
          <p:nvPr userDrawn="1"/>
        </p:nvSpPr>
        <p:spPr>
          <a:xfrm>
            <a:off x="-927274" y="1302606"/>
            <a:ext cx="14974043" cy="1196426"/>
          </a:xfrm>
          <a:custGeom>
            <a:avLst/>
            <a:gdLst>
              <a:gd name="connsiteX0" fmla="*/ 24844 w 14850107"/>
              <a:gd name="connsiteY0" fmla="*/ 106198 h 4241560"/>
              <a:gd name="connsiteX1" fmla="*/ 4643736 w 14850107"/>
              <a:gd name="connsiteY1" fmla="*/ 1137829 h 4241560"/>
              <a:gd name="connsiteX2" fmla="*/ 10610782 w 14850107"/>
              <a:gd name="connsiteY2" fmla="*/ 211706 h 4241560"/>
              <a:gd name="connsiteX3" fmla="*/ 14760751 w 14850107"/>
              <a:gd name="connsiteY3" fmla="*/ 1184721 h 4241560"/>
              <a:gd name="connsiteX4" fmla="*/ 6671828 w 14850107"/>
              <a:gd name="connsiteY4" fmla="*/ 4232721 h 4241560"/>
              <a:gd name="connsiteX5" fmla="*/ 24844 w 14850107"/>
              <a:gd name="connsiteY5" fmla="*/ 106198 h 4241560"/>
              <a:gd name="connsiteX0" fmla="*/ 24844 w 14850107"/>
              <a:gd name="connsiteY0" fmla="*/ 165344 h 4300706"/>
              <a:gd name="connsiteX1" fmla="*/ 4643736 w 14850107"/>
              <a:gd name="connsiteY1" fmla="*/ 763221 h 4300706"/>
              <a:gd name="connsiteX2" fmla="*/ 10610782 w 14850107"/>
              <a:gd name="connsiteY2" fmla="*/ 270852 h 4300706"/>
              <a:gd name="connsiteX3" fmla="*/ 14760751 w 14850107"/>
              <a:gd name="connsiteY3" fmla="*/ 1243867 h 4300706"/>
              <a:gd name="connsiteX4" fmla="*/ 6671828 w 14850107"/>
              <a:gd name="connsiteY4" fmla="*/ 4291867 h 4300706"/>
              <a:gd name="connsiteX5" fmla="*/ 24844 w 14850107"/>
              <a:gd name="connsiteY5" fmla="*/ 165344 h 4300706"/>
              <a:gd name="connsiteX0" fmla="*/ 21777 w 14847040"/>
              <a:gd name="connsiteY0" fmla="*/ 10671 h 1482188"/>
              <a:gd name="connsiteX1" fmla="*/ 4640669 w 14847040"/>
              <a:gd name="connsiteY1" fmla="*/ 608548 h 1482188"/>
              <a:gd name="connsiteX2" fmla="*/ 10607715 w 14847040"/>
              <a:gd name="connsiteY2" fmla="*/ 116179 h 1482188"/>
              <a:gd name="connsiteX3" fmla="*/ 14757684 w 14847040"/>
              <a:gd name="connsiteY3" fmla="*/ 1089194 h 1482188"/>
              <a:gd name="connsiteX4" fmla="*/ 6528084 w 14847040"/>
              <a:gd name="connsiteY4" fmla="*/ 1229871 h 1482188"/>
              <a:gd name="connsiteX5" fmla="*/ 21777 w 14847040"/>
              <a:gd name="connsiteY5" fmla="*/ 10671 h 1482188"/>
              <a:gd name="connsiteX0" fmla="*/ 21777 w 14760463"/>
              <a:gd name="connsiteY0" fmla="*/ 10671 h 1329951"/>
              <a:gd name="connsiteX1" fmla="*/ 4640669 w 14760463"/>
              <a:gd name="connsiteY1" fmla="*/ 608548 h 1329951"/>
              <a:gd name="connsiteX2" fmla="*/ 10607715 w 14760463"/>
              <a:gd name="connsiteY2" fmla="*/ 116179 h 1329951"/>
              <a:gd name="connsiteX3" fmla="*/ 14757684 w 14760463"/>
              <a:gd name="connsiteY3" fmla="*/ 1089194 h 1329951"/>
              <a:gd name="connsiteX4" fmla="*/ 10982852 w 14760463"/>
              <a:gd name="connsiteY4" fmla="*/ 1241594 h 1329951"/>
              <a:gd name="connsiteX5" fmla="*/ 6528084 w 14760463"/>
              <a:gd name="connsiteY5" fmla="*/ 1229871 h 1329951"/>
              <a:gd name="connsiteX6" fmla="*/ 21777 w 14760463"/>
              <a:gd name="connsiteY6" fmla="*/ 10671 h 1329951"/>
              <a:gd name="connsiteX0" fmla="*/ 186251 w 14924937"/>
              <a:gd name="connsiteY0" fmla="*/ 14052 h 1410227"/>
              <a:gd name="connsiteX1" fmla="*/ 4805143 w 14924937"/>
              <a:gd name="connsiteY1" fmla="*/ 611929 h 1410227"/>
              <a:gd name="connsiteX2" fmla="*/ 10772189 w 14924937"/>
              <a:gd name="connsiteY2" fmla="*/ 119560 h 1410227"/>
              <a:gd name="connsiteX3" fmla="*/ 14922158 w 14924937"/>
              <a:gd name="connsiteY3" fmla="*/ 1092575 h 1410227"/>
              <a:gd name="connsiteX4" fmla="*/ 11147326 w 14924937"/>
              <a:gd name="connsiteY4" fmla="*/ 1244975 h 1410227"/>
              <a:gd name="connsiteX5" fmla="*/ 6692558 w 14924937"/>
              <a:gd name="connsiteY5" fmla="*/ 1233252 h 1410227"/>
              <a:gd name="connsiteX6" fmla="*/ 1475789 w 14924937"/>
              <a:gd name="connsiteY6" fmla="*/ 1338761 h 1410227"/>
              <a:gd name="connsiteX7" fmla="*/ 186251 w 14924937"/>
              <a:gd name="connsiteY7" fmla="*/ 14052 h 1410227"/>
              <a:gd name="connsiteX0" fmla="*/ 186251 w 14924937"/>
              <a:gd name="connsiteY0" fmla="*/ 14052 h 1410227"/>
              <a:gd name="connsiteX1" fmla="*/ 4805143 w 14924937"/>
              <a:gd name="connsiteY1" fmla="*/ 611929 h 1410227"/>
              <a:gd name="connsiteX2" fmla="*/ 10549450 w 14924937"/>
              <a:gd name="connsiteY2" fmla="*/ 119560 h 1410227"/>
              <a:gd name="connsiteX3" fmla="*/ 14922158 w 14924937"/>
              <a:gd name="connsiteY3" fmla="*/ 1092575 h 1410227"/>
              <a:gd name="connsiteX4" fmla="*/ 11147326 w 14924937"/>
              <a:gd name="connsiteY4" fmla="*/ 1244975 h 1410227"/>
              <a:gd name="connsiteX5" fmla="*/ 6692558 w 14924937"/>
              <a:gd name="connsiteY5" fmla="*/ 1233252 h 1410227"/>
              <a:gd name="connsiteX6" fmla="*/ 1475789 w 14924937"/>
              <a:gd name="connsiteY6" fmla="*/ 1338761 h 1410227"/>
              <a:gd name="connsiteX7" fmla="*/ 186251 w 14924937"/>
              <a:gd name="connsiteY7" fmla="*/ 14052 h 1410227"/>
              <a:gd name="connsiteX0" fmla="*/ 185452 w 14924138"/>
              <a:gd name="connsiteY0" fmla="*/ 20401 h 1416576"/>
              <a:gd name="connsiteX1" fmla="*/ 4792621 w 14924138"/>
              <a:gd name="connsiteY1" fmla="*/ 512770 h 1416576"/>
              <a:gd name="connsiteX2" fmla="*/ 10548651 w 14924138"/>
              <a:gd name="connsiteY2" fmla="*/ 125909 h 1416576"/>
              <a:gd name="connsiteX3" fmla="*/ 14921359 w 14924138"/>
              <a:gd name="connsiteY3" fmla="*/ 1098924 h 1416576"/>
              <a:gd name="connsiteX4" fmla="*/ 11146527 w 14924138"/>
              <a:gd name="connsiteY4" fmla="*/ 1251324 h 1416576"/>
              <a:gd name="connsiteX5" fmla="*/ 6691759 w 14924138"/>
              <a:gd name="connsiteY5" fmla="*/ 1239601 h 1416576"/>
              <a:gd name="connsiteX6" fmla="*/ 1474990 w 14924138"/>
              <a:gd name="connsiteY6" fmla="*/ 1345110 h 1416576"/>
              <a:gd name="connsiteX7" fmla="*/ 185452 w 14924138"/>
              <a:gd name="connsiteY7" fmla="*/ 20401 h 1416576"/>
              <a:gd name="connsiteX0" fmla="*/ 185452 w 14924138"/>
              <a:gd name="connsiteY0" fmla="*/ 20348 h 1416523"/>
              <a:gd name="connsiteX1" fmla="*/ 4792621 w 14924138"/>
              <a:gd name="connsiteY1" fmla="*/ 512717 h 1416523"/>
              <a:gd name="connsiteX2" fmla="*/ 10759667 w 14924138"/>
              <a:gd name="connsiteY2" fmla="*/ 114133 h 1416523"/>
              <a:gd name="connsiteX3" fmla="*/ 14921359 w 14924138"/>
              <a:gd name="connsiteY3" fmla="*/ 1098871 h 1416523"/>
              <a:gd name="connsiteX4" fmla="*/ 11146527 w 14924138"/>
              <a:gd name="connsiteY4" fmla="*/ 1251271 h 1416523"/>
              <a:gd name="connsiteX5" fmla="*/ 6691759 w 14924138"/>
              <a:gd name="connsiteY5" fmla="*/ 1239548 h 1416523"/>
              <a:gd name="connsiteX6" fmla="*/ 1474990 w 14924138"/>
              <a:gd name="connsiteY6" fmla="*/ 1345057 h 1416523"/>
              <a:gd name="connsiteX7" fmla="*/ 185452 w 14924138"/>
              <a:gd name="connsiteY7" fmla="*/ 20348 h 1416523"/>
              <a:gd name="connsiteX0" fmla="*/ 185452 w 14924138"/>
              <a:gd name="connsiteY0" fmla="*/ 21786 h 1417961"/>
              <a:gd name="connsiteX1" fmla="*/ 4792621 w 14924138"/>
              <a:gd name="connsiteY1" fmla="*/ 514155 h 1417961"/>
              <a:gd name="connsiteX2" fmla="*/ 10689328 w 14924138"/>
              <a:gd name="connsiteY2" fmla="*/ 408648 h 1417961"/>
              <a:gd name="connsiteX3" fmla="*/ 14921359 w 14924138"/>
              <a:gd name="connsiteY3" fmla="*/ 1100309 h 1417961"/>
              <a:gd name="connsiteX4" fmla="*/ 11146527 w 14924138"/>
              <a:gd name="connsiteY4" fmla="*/ 1252709 h 1417961"/>
              <a:gd name="connsiteX5" fmla="*/ 6691759 w 14924138"/>
              <a:gd name="connsiteY5" fmla="*/ 1240986 h 1417961"/>
              <a:gd name="connsiteX6" fmla="*/ 1474990 w 14924138"/>
              <a:gd name="connsiteY6" fmla="*/ 1346495 h 1417961"/>
              <a:gd name="connsiteX7" fmla="*/ 185452 w 14924138"/>
              <a:gd name="connsiteY7" fmla="*/ 21786 h 1417961"/>
              <a:gd name="connsiteX0" fmla="*/ 169355 w 15036995"/>
              <a:gd name="connsiteY0" fmla="*/ 36293 h 1115945"/>
              <a:gd name="connsiteX1" fmla="*/ 4905478 w 15036995"/>
              <a:gd name="connsiteY1" fmla="*/ 212139 h 1115945"/>
              <a:gd name="connsiteX2" fmla="*/ 10802185 w 15036995"/>
              <a:gd name="connsiteY2" fmla="*/ 106632 h 1115945"/>
              <a:gd name="connsiteX3" fmla="*/ 15034216 w 15036995"/>
              <a:gd name="connsiteY3" fmla="*/ 798293 h 1115945"/>
              <a:gd name="connsiteX4" fmla="*/ 11259384 w 15036995"/>
              <a:gd name="connsiteY4" fmla="*/ 950693 h 1115945"/>
              <a:gd name="connsiteX5" fmla="*/ 6804616 w 15036995"/>
              <a:gd name="connsiteY5" fmla="*/ 938970 h 1115945"/>
              <a:gd name="connsiteX6" fmla="*/ 1587847 w 15036995"/>
              <a:gd name="connsiteY6" fmla="*/ 1044479 h 1115945"/>
              <a:gd name="connsiteX7" fmla="*/ 169355 w 15036995"/>
              <a:gd name="connsiteY7" fmla="*/ 36293 h 1115945"/>
              <a:gd name="connsiteX0" fmla="*/ 106403 w 14974043"/>
              <a:gd name="connsiteY0" fmla="*/ 116774 h 1196426"/>
              <a:gd name="connsiteX1" fmla="*/ 4842526 w 14974043"/>
              <a:gd name="connsiteY1" fmla="*/ 292620 h 1196426"/>
              <a:gd name="connsiteX2" fmla="*/ 10739233 w 14974043"/>
              <a:gd name="connsiteY2" fmla="*/ 187113 h 1196426"/>
              <a:gd name="connsiteX3" fmla="*/ 14971264 w 14974043"/>
              <a:gd name="connsiteY3" fmla="*/ 878774 h 1196426"/>
              <a:gd name="connsiteX4" fmla="*/ 11196432 w 14974043"/>
              <a:gd name="connsiteY4" fmla="*/ 1031174 h 1196426"/>
              <a:gd name="connsiteX5" fmla="*/ 6741664 w 14974043"/>
              <a:gd name="connsiteY5" fmla="*/ 1019451 h 1196426"/>
              <a:gd name="connsiteX6" fmla="*/ 1524895 w 14974043"/>
              <a:gd name="connsiteY6" fmla="*/ 1124960 h 1196426"/>
              <a:gd name="connsiteX7" fmla="*/ 106403 w 14974043"/>
              <a:gd name="connsiteY7" fmla="*/ 116774 h 1196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74043" h="1196426">
                <a:moveTo>
                  <a:pt x="106403" y="116774"/>
                </a:moveTo>
                <a:cubicBezTo>
                  <a:pt x="495218" y="-221241"/>
                  <a:pt x="3070388" y="280897"/>
                  <a:pt x="4842526" y="292620"/>
                </a:cubicBezTo>
                <a:cubicBezTo>
                  <a:pt x="6614664" y="304343"/>
                  <a:pt x="9051110" y="89421"/>
                  <a:pt x="10739233" y="187113"/>
                </a:cubicBezTo>
                <a:cubicBezTo>
                  <a:pt x="12427356" y="284805"/>
                  <a:pt x="14873572" y="650174"/>
                  <a:pt x="14971264" y="878774"/>
                </a:cubicBezTo>
                <a:cubicBezTo>
                  <a:pt x="15068956" y="1107374"/>
                  <a:pt x="12568032" y="1007728"/>
                  <a:pt x="11196432" y="1031174"/>
                </a:cubicBezTo>
                <a:cubicBezTo>
                  <a:pt x="9824832" y="1054620"/>
                  <a:pt x="8353587" y="1003820"/>
                  <a:pt x="6741664" y="1019451"/>
                </a:cubicBezTo>
                <a:cubicBezTo>
                  <a:pt x="5129741" y="1035082"/>
                  <a:pt x="2609279" y="1328160"/>
                  <a:pt x="1524895" y="1124960"/>
                </a:cubicBezTo>
                <a:cubicBezTo>
                  <a:pt x="440511" y="921760"/>
                  <a:pt x="-282412" y="454789"/>
                  <a:pt x="106403" y="11677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9577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 userDrawn="1"/>
        </p:nvSpPr>
        <p:spPr>
          <a:xfrm>
            <a:off x="1" y="1770184"/>
            <a:ext cx="12192000" cy="5087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90307-17FD-4DE3-B8DC-7D856325C77A}" type="datetime1">
              <a:rPr lang="fr-FR" smtClean="0"/>
              <a:t>27/06/2018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4A2E6-0603-4B5F-BBED-BF0F1E5C3525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11" descr="D:\Users\T0189346\Documents\[PERSO] doc Aprentissage\ISEP\icon_electrica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3457" y="-234122"/>
            <a:ext cx="1843431" cy="2125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1" descr="D:\Users\T0189346\Documents\[PERSO] doc Aprentissage\ISEP\icon_electrica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718141" y="-234122"/>
            <a:ext cx="1843431" cy="2125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D:\Users\T0189346\Documents\[PERSO] doc Aprentissage\ISEP\icon_electrica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44364" y="-234122"/>
            <a:ext cx="1843431" cy="2125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1" descr="D:\Users\T0189346\Documents\[PERSO] doc Aprentissage\ISEP\icon_electrica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160768" y="-235162"/>
            <a:ext cx="1843431" cy="2125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1" descr="D:\Users\T0189346\Documents\[PERSO] doc Aprentissage\ISEP\icon_electrica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881949" y="-235163"/>
            <a:ext cx="1843431" cy="2125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1" descr="D:\Users\T0189346\Documents\[PERSO] doc Aprentissage\ISEP\icon_electrica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608818" y="-235162"/>
            <a:ext cx="1843431" cy="2125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1" descr="D:\Users\T0189346\Documents\[PERSO] doc Aprentissage\ISEP\icon_electrica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334748" y="-235398"/>
            <a:ext cx="1843431" cy="2125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 userDrawn="1"/>
        </p:nvSpPr>
        <p:spPr>
          <a:xfrm>
            <a:off x="0" y="0"/>
            <a:ext cx="12192000" cy="1750535"/>
          </a:xfrm>
          <a:prstGeom prst="rect">
            <a:avLst/>
          </a:prstGeom>
          <a:solidFill>
            <a:srgbClr val="1F4E79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 userDrawn="1"/>
        </p:nvSpPr>
        <p:spPr>
          <a:xfrm>
            <a:off x="11395408" y="429680"/>
            <a:ext cx="360000" cy="36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Forme libre 30"/>
          <p:cNvSpPr/>
          <p:nvPr userDrawn="1"/>
        </p:nvSpPr>
        <p:spPr>
          <a:xfrm>
            <a:off x="-622474" y="1302606"/>
            <a:ext cx="14974043" cy="1196426"/>
          </a:xfrm>
          <a:custGeom>
            <a:avLst/>
            <a:gdLst>
              <a:gd name="connsiteX0" fmla="*/ 24844 w 14850107"/>
              <a:gd name="connsiteY0" fmla="*/ 106198 h 4241560"/>
              <a:gd name="connsiteX1" fmla="*/ 4643736 w 14850107"/>
              <a:gd name="connsiteY1" fmla="*/ 1137829 h 4241560"/>
              <a:gd name="connsiteX2" fmla="*/ 10610782 w 14850107"/>
              <a:gd name="connsiteY2" fmla="*/ 211706 h 4241560"/>
              <a:gd name="connsiteX3" fmla="*/ 14760751 w 14850107"/>
              <a:gd name="connsiteY3" fmla="*/ 1184721 h 4241560"/>
              <a:gd name="connsiteX4" fmla="*/ 6671828 w 14850107"/>
              <a:gd name="connsiteY4" fmla="*/ 4232721 h 4241560"/>
              <a:gd name="connsiteX5" fmla="*/ 24844 w 14850107"/>
              <a:gd name="connsiteY5" fmla="*/ 106198 h 4241560"/>
              <a:gd name="connsiteX0" fmla="*/ 24844 w 14850107"/>
              <a:gd name="connsiteY0" fmla="*/ 165344 h 4300706"/>
              <a:gd name="connsiteX1" fmla="*/ 4643736 w 14850107"/>
              <a:gd name="connsiteY1" fmla="*/ 763221 h 4300706"/>
              <a:gd name="connsiteX2" fmla="*/ 10610782 w 14850107"/>
              <a:gd name="connsiteY2" fmla="*/ 270852 h 4300706"/>
              <a:gd name="connsiteX3" fmla="*/ 14760751 w 14850107"/>
              <a:gd name="connsiteY3" fmla="*/ 1243867 h 4300706"/>
              <a:gd name="connsiteX4" fmla="*/ 6671828 w 14850107"/>
              <a:gd name="connsiteY4" fmla="*/ 4291867 h 4300706"/>
              <a:gd name="connsiteX5" fmla="*/ 24844 w 14850107"/>
              <a:gd name="connsiteY5" fmla="*/ 165344 h 4300706"/>
              <a:gd name="connsiteX0" fmla="*/ 21777 w 14847040"/>
              <a:gd name="connsiteY0" fmla="*/ 10671 h 1482188"/>
              <a:gd name="connsiteX1" fmla="*/ 4640669 w 14847040"/>
              <a:gd name="connsiteY1" fmla="*/ 608548 h 1482188"/>
              <a:gd name="connsiteX2" fmla="*/ 10607715 w 14847040"/>
              <a:gd name="connsiteY2" fmla="*/ 116179 h 1482188"/>
              <a:gd name="connsiteX3" fmla="*/ 14757684 w 14847040"/>
              <a:gd name="connsiteY3" fmla="*/ 1089194 h 1482188"/>
              <a:gd name="connsiteX4" fmla="*/ 6528084 w 14847040"/>
              <a:gd name="connsiteY4" fmla="*/ 1229871 h 1482188"/>
              <a:gd name="connsiteX5" fmla="*/ 21777 w 14847040"/>
              <a:gd name="connsiteY5" fmla="*/ 10671 h 1482188"/>
              <a:gd name="connsiteX0" fmla="*/ 21777 w 14760463"/>
              <a:gd name="connsiteY0" fmla="*/ 10671 h 1329951"/>
              <a:gd name="connsiteX1" fmla="*/ 4640669 w 14760463"/>
              <a:gd name="connsiteY1" fmla="*/ 608548 h 1329951"/>
              <a:gd name="connsiteX2" fmla="*/ 10607715 w 14760463"/>
              <a:gd name="connsiteY2" fmla="*/ 116179 h 1329951"/>
              <a:gd name="connsiteX3" fmla="*/ 14757684 w 14760463"/>
              <a:gd name="connsiteY3" fmla="*/ 1089194 h 1329951"/>
              <a:gd name="connsiteX4" fmla="*/ 10982852 w 14760463"/>
              <a:gd name="connsiteY4" fmla="*/ 1241594 h 1329951"/>
              <a:gd name="connsiteX5" fmla="*/ 6528084 w 14760463"/>
              <a:gd name="connsiteY5" fmla="*/ 1229871 h 1329951"/>
              <a:gd name="connsiteX6" fmla="*/ 21777 w 14760463"/>
              <a:gd name="connsiteY6" fmla="*/ 10671 h 1329951"/>
              <a:gd name="connsiteX0" fmla="*/ 186251 w 14924937"/>
              <a:gd name="connsiteY0" fmla="*/ 14052 h 1410227"/>
              <a:gd name="connsiteX1" fmla="*/ 4805143 w 14924937"/>
              <a:gd name="connsiteY1" fmla="*/ 611929 h 1410227"/>
              <a:gd name="connsiteX2" fmla="*/ 10772189 w 14924937"/>
              <a:gd name="connsiteY2" fmla="*/ 119560 h 1410227"/>
              <a:gd name="connsiteX3" fmla="*/ 14922158 w 14924937"/>
              <a:gd name="connsiteY3" fmla="*/ 1092575 h 1410227"/>
              <a:gd name="connsiteX4" fmla="*/ 11147326 w 14924937"/>
              <a:gd name="connsiteY4" fmla="*/ 1244975 h 1410227"/>
              <a:gd name="connsiteX5" fmla="*/ 6692558 w 14924937"/>
              <a:gd name="connsiteY5" fmla="*/ 1233252 h 1410227"/>
              <a:gd name="connsiteX6" fmla="*/ 1475789 w 14924937"/>
              <a:gd name="connsiteY6" fmla="*/ 1338761 h 1410227"/>
              <a:gd name="connsiteX7" fmla="*/ 186251 w 14924937"/>
              <a:gd name="connsiteY7" fmla="*/ 14052 h 1410227"/>
              <a:gd name="connsiteX0" fmla="*/ 186251 w 14924937"/>
              <a:gd name="connsiteY0" fmla="*/ 14052 h 1410227"/>
              <a:gd name="connsiteX1" fmla="*/ 4805143 w 14924937"/>
              <a:gd name="connsiteY1" fmla="*/ 611929 h 1410227"/>
              <a:gd name="connsiteX2" fmla="*/ 10549450 w 14924937"/>
              <a:gd name="connsiteY2" fmla="*/ 119560 h 1410227"/>
              <a:gd name="connsiteX3" fmla="*/ 14922158 w 14924937"/>
              <a:gd name="connsiteY3" fmla="*/ 1092575 h 1410227"/>
              <a:gd name="connsiteX4" fmla="*/ 11147326 w 14924937"/>
              <a:gd name="connsiteY4" fmla="*/ 1244975 h 1410227"/>
              <a:gd name="connsiteX5" fmla="*/ 6692558 w 14924937"/>
              <a:gd name="connsiteY5" fmla="*/ 1233252 h 1410227"/>
              <a:gd name="connsiteX6" fmla="*/ 1475789 w 14924937"/>
              <a:gd name="connsiteY6" fmla="*/ 1338761 h 1410227"/>
              <a:gd name="connsiteX7" fmla="*/ 186251 w 14924937"/>
              <a:gd name="connsiteY7" fmla="*/ 14052 h 1410227"/>
              <a:gd name="connsiteX0" fmla="*/ 185452 w 14924138"/>
              <a:gd name="connsiteY0" fmla="*/ 20401 h 1416576"/>
              <a:gd name="connsiteX1" fmla="*/ 4792621 w 14924138"/>
              <a:gd name="connsiteY1" fmla="*/ 512770 h 1416576"/>
              <a:gd name="connsiteX2" fmla="*/ 10548651 w 14924138"/>
              <a:gd name="connsiteY2" fmla="*/ 125909 h 1416576"/>
              <a:gd name="connsiteX3" fmla="*/ 14921359 w 14924138"/>
              <a:gd name="connsiteY3" fmla="*/ 1098924 h 1416576"/>
              <a:gd name="connsiteX4" fmla="*/ 11146527 w 14924138"/>
              <a:gd name="connsiteY4" fmla="*/ 1251324 h 1416576"/>
              <a:gd name="connsiteX5" fmla="*/ 6691759 w 14924138"/>
              <a:gd name="connsiteY5" fmla="*/ 1239601 h 1416576"/>
              <a:gd name="connsiteX6" fmla="*/ 1474990 w 14924138"/>
              <a:gd name="connsiteY6" fmla="*/ 1345110 h 1416576"/>
              <a:gd name="connsiteX7" fmla="*/ 185452 w 14924138"/>
              <a:gd name="connsiteY7" fmla="*/ 20401 h 1416576"/>
              <a:gd name="connsiteX0" fmla="*/ 185452 w 14924138"/>
              <a:gd name="connsiteY0" fmla="*/ 20348 h 1416523"/>
              <a:gd name="connsiteX1" fmla="*/ 4792621 w 14924138"/>
              <a:gd name="connsiteY1" fmla="*/ 512717 h 1416523"/>
              <a:gd name="connsiteX2" fmla="*/ 10759667 w 14924138"/>
              <a:gd name="connsiteY2" fmla="*/ 114133 h 1416523"/>
              <a:gd name="connsiteX3" fmla="*/ 14921359 w 14924138"/>
              <a:gd name="connsiteY3" fmla="*/ 1098871 h 1416523"/>
              <a:gd name="connsiteX4" fmla="*/ 11146527 w 14924138"/>
              <a:gd name="connsiteY4" fmla="*/ 1251271 h 1416523"/>
              <a:gd name="connsiteX5" fmla="*/ 6691759 w 14924138"/>
              <a:gd name="connsiteY5" fmla="*/ 1239548 h 1416523"/>
              <a:gd name="connsiteX6" fmla="*/ 1474990 w 14924138"/>
              <a:gd name="connsiteY6" fmla="*/ 1345057 h 1416523"/>
              <a:gd name="connsiteX7" fmla="*/ 185452 w 14924138"/>
              <a:gd name="connsiteY7" fmla="*/ 20348 h 1416523"/>
              <a:gd name="connsiteX0" fmla="*/ 185452 w 14924138"/>
              <a:gd name="connsiteY0" fmla="*/ 21786 h 1417961"/>
              <a:gd name="connsiteX1" fmla="*/ 4792621 w 14924138"/>
              <a:gd name="connsiteY1" fmla="*/ 514155 h 1417961"/>
              <a:gd name="connsiteX2" fmla="*/ 10689328 w 14924138"/>
              <a:gd name="connsiteY2" fmla="*/ 408648 h 1417961"/>
              <a:gd name="connsiteX3" fmla="*/ 14921359 w 14924138"/>
              <a:gd name="connsiteY3" fmla="*/ 1100309 h 1417961"/>
              <a:gd name="connsiteX4" fmla="*/ 11146527 w 14924138"/>
              <a:gd name="connsiteY4" fmla="*/ 1252709 h 1417961"/>
              <a:gd name="connsiteX5" fmla="*/ 6691759 w 14924138"/>
              <a:gd name="connsiteY5" fmla="*/ 1240986 h 1417961"/>
              <a:gd name="connsiteX6" fmla="*/ 1474990 w 14924138"/>
              <a:gd name="connsiteY6" fmla="*/ 1346495 h 1417961"/>
              <a:gd name="connsiteX7" fmla="*/ 185452 w 14924138"/>
              <a:gd name="connsiteY7" fmla="*/ 21786 h 1417961"/>
              <a:gd name="connsiteX0" fmla="*/ 169355 w 15036995"/>
              <a:gd name="connsiteY0" fmla="*/ 36293 h 1115945"/>
              <a:gd name="connsiteX1" fmla="*/ 4905478 w 15036995"/>
              <a:gd name="connsiteY1" fmla="*/ 212139 h 1115945"/>
              <a:gd name="connsiteX2" fmla="*/ 10802185 w 15036995"/>
              <a:gd name="connsiteY2" fmla="*/ 106632 h 1115945"/>
              <a:gd name="connsiteX3" fmla="*/ 15034216 w 15036995"/>
              <a:gd name="connsiteY3" fmla="*/ 798293 h 1115945"/>
              <a:gd name="connsiteX4" fmla="*/ 11259384 w 15036995"/>
              <a:gd name="connsiteY4" fmla="*/ 950693 h 1115945"/>
              <a:gd name="connsiteX5" fmla="*/ 6804616 w 15036995"/>
              <a:gd name="connsiteY5" fmla="*/ 938970 h 1115945"/>
              <a:gd name="connsiteX6" fmla="*/ 1587847 w 15036995"/>
              <a:gd name="connsiteY6" fmla="*/ 1044479 h 1115945"/>
              <a:gd name="connsiteX7" fmla="*/ 169355 w 15036995"/>
              <a:gd name="connsiteY7" fmla="*/ 36293 h 1115945"/>
              <a:gd name="connsiteX0" fmla="*/ 106403 w 14974043"/>
              <a:gd name="connsiteY0" fmla="*/ 116774 h 1196426"/>
              <a:gd name="connsiteX1" fmla="*/ 4842526 w 14974043"/>
              <a:gd name="connsiteY1" fmla="*/ 292620 h 1196426"/>
              <a:gd name="connsiteX2" fmla="*/ 10739233 w 14974043"/>
              <a:gd name="connsiteY2" fmla="*/ 187113 h 1196426"/>
              <a:gd name="connsiteX3" fmla="*/ 14971264 w 14974043"/>
              <a:gd name="connsiteY3" fmla="*/ 878774 h 1196426"/>
              <a:gd name="connsiteX4" fmla="*/ 11196432 w 14974043"/>
              <a:gd name="connsiteY4" fmla="*/ 1031174 h 1196426"/>
              <a:gd name="connsiteX5" fmla="*/ 6741664 w 14974043"/>
              <a:gd name="connsiteY5" fmla="*/ 1019451 h 1196426"/>
              <a:gd name="connsiteX6" fmla="*/ 1524895 w 14974043"/>
              <a:gd name="connsiteY6" fmla="*/ 1124960 h 1196426"/>
              <a:gd name="connsiteX7" fmla="*/ 106403 w 14974043"/>
              <a:gd name="connsiteY7" fmla="*/ 116774 h 1196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74043" h="1196426">
                <a:moveTo>
                  <a:pt x="106403" y="116774"/>
                </a:moveTo>
                <a:cubicBezTo>
                  <a:pt x="495218" y="-221241"/>
                  <a:pt x="3070388" y="280897"/>
                  <a:pt x="4842526" y="292620"/>
                </a:cubicBezTo>
                <a:cubicBezTo>
                  <a:pt x="6614664" y="304343"/>
                  <a:pt x="9051110" y="89421"/>
                  <a:pt x="10739233" y="187113"/>
                </a:cubicBezTo>
                <a:cubicBezTo>
                  <a:pt x="12427356" y="284805"/>
                  <a:pt x="14873572" y="650174"/>
                  <a:pt x="14971264" y="878774"/>
                </a:cubicBezTo>
                <a:cubicBezTo>
                  <a:pt x="15068956" y="1107374"/>
                  <a:pt x="12568032" y="1007728"/>
                  <a:pt x="11196432" y="1031174"/>
                </a:cubicBezTo>
                <a:cubicBezTo>
                  <a:pt x="9824832" y="1054620"/>
                  <a:pt x="8353587" y="1003820"/>
                  <a:pt x="6741664" y="1019451"/>
                </a:cubicBezTo>
                <a:cubicBezTo>
                  <a:pt x="5129741" y="1035082"/>
                  <a:pt x="2609279" y="1328160"/>
                  <a:pt x="1524895" y="1124960"/>
                </a:cubicBezTo>
                <a:cubicBezTo>
                  <a:pt x="440511" y="921760"/>
                  <a:pt x="-282412" y="454789"/>
                  <a:pt x="106403" y="11677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0689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u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1770184"/>
            <a:ext cx="12192000" cy="5087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AF378-F0A2-4B20-820B-80D05C564F56}" type="datetime1">
              <a:rPr lang="fr-FR" smtClean="0"/>
              <a:t>27/06/2018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4A2E6-0603-4B5F-BBED-BF0F1E5C3525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Forme libre 8"/>
          <p:cNvSpPr/>
          <p:nvPr userDrawn="1"/>
        </p:nvSpPr>
        <p:spPr>
          <a:xfrm>
            <a:off x="-622220" y="1312648"/>
            <a:ext cx="14974043" cy="1196426"/>
          </a:xfrm>
          <a:custGeom>
            <a:avLst/>
            <a:gdLst>
              <a:gd name="connsiteX0" fmla="*/ 24844 w 14850107"/>
              <a:gd name="connsiteY0" fmla="*/ 106198 h 4241560"/>
              <a:gd name="connsiteX1" fmla="*/ 4643736 w 14850107"/>
              <a:gd name="connsiteY1" fmla="*/ 1137829 h 4241560"/>
              <a:gd name="connsiteX2" fmla="*/ 10610782 w 14850107"/>
              <a:gd name="connsiteY2" fmla="*/ 211706 h 4241560"/>
              <a:gd name="connsiteX3" fmla="*/ 14760751 w 14850107"/>
              <a:gd name="connsiteY3" fmla="*/ 1184721 h 4241560"/>
              <a:gd name="connsiteX4" fmla="*/ 6671828 w 14850107"/>
              <a:gd name="connsiteY4" fmla="*/ 4232721 h 4241560"/>
              <a:gd name="connsiteX5" fmla="*/ 24844 w 14850107"/>
              <a:gd name="connsiteY5" fmla="*/ 106198 h 4241560"/>
              <a:gd name="connsiteX0" fmla="*/ 24844 w 14850107"/>
              <a:gd name="connsiteY0" fmla="*/ 165344 h 4300706"/>
              <a:gd name="connsiteX1" fmla="*/ 4643736 w 14850107"/>
              <a:gd name="connsiteY1" fmla="*/ 763221 h 4300706"/>
              <a:gd name="connsiteX2" fmla="*/ 10610782 w 14850107"/>
              <a:gd name="connsiteY2" fmla="*/ 270852 h 4300706"/>
              <a:gd name="connsiteX3" fmla="*/ 14760751 w 14850107"/>
              <a:gd name="connsiteY3" fmla="*/ 1243867 h 4300706"/>
              <a:gd name="connsiteX4" fmla="*/ 6671828 w 14850107"/>
              <a:gd name="connsiteY4" fmla="*/ 4291867 h 4300706"/>
              <a:gd name="connsiteX5" fmla="*/ 24844 w 14850107"/>
              <a:gd name="connsiteY5" fmla="*/ 165344 h 4300706"/>
              <a:gd name="connsiteX0" fmla="*/ 21777 w 14847040"/>
              <a:gd name="connsiteY0" fmla="*/ 10671 h 1482188"/>
              <a:gd name="connsiteX1" fmla="*/ 4640669 w 14847040"/>
              <a:gd name="connsiteY1" fmla="*/ 608548 h 1482188"/>
              <a:gd name="connsiteX2" fmla="*/ 10607715 w 14847040"/>
              <a:gd name="connsiteY2" fmla="*/ 116179 h 1482188"/>
              <a:gd name="connsiteX3" fmla="*/ 14757684 w 14847040"/>
              <a:gd name="connsiteY3" fmla="*/ 1089194 h 1482188"/>
              <a:gd name="connsiteX4" fmla="*/ 6528084 w 14847040"/>
              <a:gd name="connsiteY4" fmla="*/ 1229871 h 1482188"/>
              <a:gd name="connsiteX5" fmla="*/ 21777 w 14847040"/>
              <a:gd name="connsiteY5" fmla="*/ 10671 h 1482188"/>
              <a:gd name="connsiteX0" fmla="*/ 21777 w 14760463"/>
              <a:gd name="connsiteY0" fmla="*/ 10671 h 1329951"/>
              <a:gd name="connsiteX1" fmla="*/ 4640669 w 14760463"/>
              <a:gd name="connsiteY1" fmla="*/ 608548 h 1329951"/>
              <a:gd name="connsiteX2" fmla="*/ 10607715 w 14760463"/>
              <a:gd name="connsiteY2" fmla="*/ 116179 h 1329951"/>
              <a:gd name="connsiteX3" fmla="*/ 14757684 w 14760463"/>
              <a:gd name="connsiteY3" fmla="*/ 1089194 h 1329951"/>
              <a:gd name="connsiteX4" fmla="*/ 10982852 w 14760463"/>
              <a:gd name="connsiteY4" fmla="*/ 1241594 h 1329951"/>
              <a:gd name="connsiteX5" fmla="*/ 6528084 w 14760463"/>
              <a:gd name="connsiteY5" fmla="*/ 1229871 h 1329951"/>
              <a:gd name="connsiteX6" fmla="*/ 21777 w 14760463"/>
              <a:gd name="connsiteY6" fmla="*/ 10671 h 1329951"/>
              <a:gd name="connsiteX0" fmla="*/ 186251 w 14924937"/>
              <a:gd name="connsiteY0" fmla="*/ 14052 h 1410227"/>
              <a:gd name="connsiteX1" fmla="*/ 4805143 w 14924937"/>
              <a:gd name="connsiteY1" fmla="*/ 611929 h 1410227"/>
              <a:gd name="connsiteX2" fmla="*/ 10772189 w 14924937"/>
              <a:gd name="connsiteY2" fmla="*/ 119560 h 1410227"/>
              <a:gd name="connsiteX3" fmla="*/ 14922158 w 14924937"/>
              <a:gd name="connsiteY3" fmla="*/ 1092575 h 1410227"/>
              <a:gd name="connsiteX4" fmla="*/ 11147326 w 14924937"/>
              <a:gd name="connsiteY4" fmla="*/ 1244975 h 1410227"/>
              <a:gd name="connsiteX5" fmla="*/ 6692558 w 14924937"/>
              <a:gd name="connsiteY5" fmla="*/ 1233252 h 1410227"/>
              <a:gd name="connsiteX6" fmla="*/ 1475789 w 14924937"/>
              <a:gd name="connsiteY6" fmla="*/ 1338761 h 1410227"/>
              <a:gd name="connsiteX7" fmla="*/ 186251 w 14924937"/>
              <a:gd name="connsiteY7" fmla="*/ 14052 h 1410227"/>
              <a:gd name="connsiteX0" fmla="*/ 186251 w 14924937"/>
              <a:gd name="connsiteY0" fmla="*/ 14052 h 1410227"/>
              <a:gd name="connsiteX1" fmla="*/ 4805143 w 14924937"/>
              <a:gd name="connsiteY1" fmla="*/ 611929 h 1410227"/>
              <a:gd name="connsiteX2" fmla="*/ 10549450 w 14924937"/>
              <a:gd name="connsiteY2" fmla="*/ 119560 h 1410227"/>
              <a:gd name="connsiteX3" fmla="*/ 14922158 w 14924937"/>
              <a:gd name="connsiteY3" fmla="*/ 1092575 h 1410227"/>
              <a:gd name="connsiteX4" fmla="*/ 11147326 w 14924937"/>
              <a:gd name="connsiteY4" fmla="*/ 1244975 h 1410227"/>
              <a:gd name="connsiteX5" fmla="*/ 6692558 w 14924937"/>
              <a:gd name="connsiteY5" fmla="*/ 1233252 h 1410227"/>
              <a:gd name="connsiteX6" fmla="*/ 1475789 w 14924937"/>
              <a:gd name="connsiteY6" fmla="*/ 1338761 h 1410227"/>
              <a:gd name="connsiteX7" fmla="*/ 186251 w 14924937"/>
              <a:gd name="connsiteY7" fmla="*/ 14052 h 1410227"/>
              <a:gd name="connsiteX0" fmla="*/ 185452 w 14924138"/>
              <a:gd name="connsiteY0" fmla="*/ 20401 h 1416576"/>
              <a:gd name="connsiteX1" fmla="*/ 4792621 w 14924138"/>
              <a:gd name="connsiteY1" fmla="*/ 512770 h 1416576"/>
              <a:gd name="connsiteX2" fmla="*/ 10548651 w 14924138"/>
              <a:gd name="connsiteY2" fmla="*/ 125909 h 1416576"/>
              <a:gd name="connsiteX3" fmla="*/ 14921359 w 14924138"/>
              <a:gd name="connsiteY3" fmla="*/ 1098924 h 1416576"/>
              <a:gd name="connsiteX4" fmla="*/ 11146527 w 14924138"/>
              <a:gd name="connsiteY4" fmla="*/ 1251324 h 1416576"/>
              <a:gd name="connsiteX5" fmla="*/ 6691759 w 14924138"/>
              <a:gd name="connsiteY5" fmla="*/ 1239601 h 1416576"/>
              <a:gd name="connsiteX6" fmla="*/ 1474990 w 14924138"/>
              <a:gd name="connsiteY6" fmla="*/ 1345110 h 1416576"/>
              <a:gd name="connsiteX7" fmla="*/ 185452 w 14924138"/>
              <a:gd name="connsiteY7" fmla="*/ 20401 h 1416576"/>
              <a:gd name="connsiteX0" fmla="*/ 185452 w 14924138"/>
              <a:gd name="connsiteY0" fmla="*/ 20348 h 1416523"/>
              <a:gd name="connsiteX1" fmla="*/ 4792621 w 14924138"/>
              <a:gd name="connsiteY1" fmla="*/ 512717 h 1416523"/>
              <a:gd name="connsiteX2" fmla="*/ 10759667 w 14924138"/>
              <a:gd name="connsiteY2" fmla="*/ 114133 h 1416523"/>
              <a:gd name="connsiteX3" fmla="*/ 14921359 w 14924138"/>
              <a:gd name="connsiteY3" fmla="*/ 1098871 h 1416523"/>
              <a:gd name="connsiteX4" fmla="*/ 11146527 w 14924138"/>
              <a:gd name="connsiteY4" fmla="*/ 1251271 h 1416523"/>
              <a:gd name="connsiteX5" fmla="*/ 6691759 w 14924138"/>
              <a:gd name="connsiteY5" fmla="*/ 1239548 h 1416523"/>
              <a:gd name="connsiteX6" fmla="*/ 1474990 w 14924138"/>
              <a:gd name="connsiteY6" fmla="*/ 1345057 h 1416523"/>
              <a:gd name="connsiteX7" fmla="*/ 185452 w 14924138"/>
              <a:gd name="connsiteY7" fmla="*/ 20348 h 1416523"/>
              <a:gd name="connsiteX0" fmla="*/ 185452 w 14924138"/>
              <a:gd name="connsiteY0" fmla="*/ 21786 h 1417961"/>
              <a:gd name="connsiteX1" fmla="*/ 4792621 w 14924138"/>
              <a:gd name="connsiteY1" fmla="*/ 514155 h 1417961"/>
              <a:gd name="connsiteX2" fmla="*/ 10689328 w 14924138"/>
              <a:gd name="connsiteY2" fmla="*/ 408648 h 1417961"/>
              <a:gd name="connsiteX3" fmla="*/ 14921359 w 14924138"/>
              <a:gd name="connsiteY3" fmla="*/ 1100309 h 1417961"/>
              <a:gd name="connsiteX4" fmla="*/ 11146527 w 14924138"/>
              <a:gd name="connsiteY4" fmla="*/ 1252709 h 1417961"/>
              <a:gd name="connsiteX5" fmla="*/ 6691759 w 14924138"/>
              <a:gd name="connsiteY5" fmla="*/ 1240986 h 1417961"/>
              <a:gd name="connsiteX6" fmla="*/ 1474990 w 14924138"/>
              <a:gd name="connsiteY6" fmla="*/ 1346495 h 1417961"/>
              <a:gd name="connsiteX7" fmla="*/ 185452 w 14924138"/>
              <a:gd name="connsiteY7" fmla="*/ 21786 h 1417961"/>
              <a:gd name="connsiteX0" fmla="*/ 169355 w 15036995"/>
              <a:gd name="connsiteY0" fmla="*/ 36293 h 1115945"/>
              <a:gd name="connsiteX1" fmla="*/ 4905478 w 15036995"/>
              <a:gd name="connsiteY1" fmla="*/ 212139 h 1115945"/>
              <a:gd name="connsiteX2" fmla="*/ 10802185 w 15036995"/>
              <a:gd name="connsiteY2" fmla="*/ 106632 h 1115945"/>
              <a:gd name="connsiteX3" fmla="*/ 15034216 w 15036995"/>
              <a:gd name="connsiteY3" fmla="*/ 798293 h 1115945"/>
              <a:gd name="connsiteX4" fmla="*/ 11259384 w 15036995"/>
              <a:gd name="connsiteY4" fmla="*/ 950693 h 1115945"/>
              <a:gd name="connsiteX5" fmla="*/ 6804616 w 15036995"/>
              <a:gd name="connsiteY5" fmla="*/ 938970 h 1115945"/>
              <a:gd name="connsiteX6" fmla="*/ 1587847 w 15036995"/>
              <a:gd name="connsiteY6" fmla="*/ 1044479 h 1115945"/>
              <a:gd name="connsiteX7" fmla="*/ 169355 w 15036995"/>
              <a:gd name="connsiteY7" fmla="*/ 36293 h 1115945"/>
              <a:gd name="connsiteX0" fmla="*/ 106403 w 14974043"/>
              <a:gd name="connsiteY0" fmla="*/ 116774 h 1196426"/>
              <a:gd name="connsiteX1" fmla="*/ 4842526 w 14974043"/>
              <a:gd name="connsiteY1" fmla="*/ 292620 h 1196426"/>
              <a:gd name="connsiteX2" fmla="*/ 10739233 w 14974043"/>
              <a:gd name="connsiteY2" fmla="*/ 187113 h 1196426"/>
              <a:gd name="connsiteX3" fmla="*/ 14971264 w 14974043"/>
              <a:gd name="connsiteY3" fmla="*/ 878774 h 1196426"/>
              <a:gd name="connsiteX4" fmla="*/ 11196432 w 14974043"/>
              <a:gd name="connsiteY4" fmla="*/ 1031174 h 1196426"/>
              <a:gd name="connsiteX5" fmla="*/ 6741664 w 14974043"/>
              <a:gd name="connsiteY5" fmla="*/ 1019451 h 1196426"/>
              <a:gd name="connsiteX6" fmla="*/ 1524895 w 14974043"/>
              <a:gd name="connsiteY6" fmla="*/ 1124960 h 1196426"/>
              <a:gd name="connsiteX7" fmla="*/ 106403 w 14974043"/>
              <a:gd name="connsiteY7" fmla="*/ 116774 h 1196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74043" h="1196426">
                <a:moveTo>
                  <a:pt x="106403" y="116774"/>
                </a:moveTo>
                <a:cubicBezTo>
                  <a:pt x="495218" y="-221241"/>
                  <a:pt x="3070388" y="280897"/>
                  <a:pt x="4842526" y="292620"/>
                </a:cubicBezTo>
                <a:cubicBezTo>
                  <a:pt x="6614664" y="304343"/>
                  <a:pt x="9051110" y="89421"/>
                  <a:pt x="10739233" y="187113"/>
                </a:cubicBezTo>
                <a:cubicBezTo>
                  <a:pt x="12427356" y="284805"/>
                  <a:pt x="14873572" y="650174"/>
                  <a:pt x="14971264" y="878774"/>
                </a:cubicBezTo>
                <a:cubicBezTo>
                  <a:pt x="15068956" y="1107374"/>
                  <a:pt x="12568032" y="1007728"/>
                  <a:pt x="11196432" y="1031174"/>
                </a:cubicBezTo>
                <a:cubicBezTo>
                  <a:pt x="9824832" y="1054620"/>
                  <a:pt x="8353587" y="1003820"/>
                  <a:pt x="6741664" y="1019451"/>
                </a:cubicBezTo>
                <a:cubicBezTo>
                  <a:pt x="5129741" y="1035082"/>
                  <a:pt x="2609279" y="1328160"/>
                  <a:pt x="1524895" y="1124960"/>
                </a:cubicBezTo>
                <a:cubicBezTo>
                  <a:pt x="440511" y="921760"/>
                  <a:pt x="-282412" y="454789"/>
                  <a:pt x="106403" y="11677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32680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BF77C-DC73-46CC-9FB1-331772934DEB}" type="datetime1">
              <a:rPr lang="fr-FR" smtClean="0"/>
              <a:t>27/06/2018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4A2E6-0603-4B5F-BBED-BF0F1E5C35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9160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0B6C7-6063-49FF-B43B-85239F8FBC5E}" type="datetime1">
              <a:rPr lang="fr-FR" smtClean="0"/>
              <a:t>27/06/2018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4A2E6-0603-4B5F-BBED-BF0F1E5C35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9196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D447-6ED4-4C5F-B86D-19612DB4E950}" type="datetime1">
              <a:rPr lang="fr-FR" smtClean="0"/>
              <a:t>27/06/2018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4A2E6-0603-4B5F-BBED-BF0F1E5C35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7188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4571" y="4418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792982-BFF6-4AA2-A3F1-403942583312}" type="datetime1">
              <a:rPr lang="fr-FR" smtClean="0"/>
              <a:t>27/06/2018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C5C4A2E6-0603-4B5F-BBED-BF0F1E5C3525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35195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24.png"/><Relationship Id="rId4" Type="http://schemas.microsoft.com/office/2007/relationships/hdphoto" Target="../media/hdphoto5.wdp"/><Relationship Id="rId9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881224"/>
            <a:ext cx="12192000" cy="6858000"/>
          </a:xfrm>
          <a:prstGeom prst="rect">
            <a:avLst/>
          </a:prstGeom>
          <a:noFill/>
          <a:effectLst>
            <a:glow rad="127000">
              <a:schemeClr val="accent1">
                <a:alpha val="24000"/>
              </a:schemeClr>
            </a:glo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29000" b="1" dirty="0" smtClean="0">
              <a:solidFill>
                <a:schemeClr val="bg1">
                  <a:alpha val="3000"/>
                </a:schemeClr>
              </a:solidFill>
              <a:latin typeface="Arial Black" panose="020B0A04020102020204" pitchFamily="34" charset="0"/>
            </a:endParaRPr>
          </a:p>
          <a:p>
            <a:pPr>
              <a:lnSpc>
                <a:spcPct val="100000"/>
              </a:lnSpc>
            </a:pPr>
            <a:r>
              <a:rPr lang="fr-FR" sz="29000" b="1" dirty="0" smtClean="0">
                <a:solidFill>
                  <a:schemeClr val="bg1">
                    <a:alpha val="3000"/>
                  </a:schemeClr>
                </a:solidFill>
                <a:latin typeface="Arial Black" panose="020B0A04020102020204" pitchFamily="34" charset="0"/>
              </a:rPr>
              <a:t>DOM</a:t>
            </a:r>
          </a:p>
          <a:p>
            <a:r>
              <a:rPr lang="fr-FR" sz="29000" b="1" dirty="0" smtClean="0">
                <a:solidFill>
                  <a:schemeClr val="bg1">
                    <a:alpha val="3000"/>
                  </a:schemeClr>
                </a:solidFill>
                <a:latin typeface="Arial Black" panose="020B0A04020102020204" pitchFamily="34" charset="0"/>
              </a:rPr>
              <a:t>ISEP</a:t>
            </a:r>
            <a:endParaRPr lang="fr-FR" sz="29000" b="1" dirty="0">
              <a:solidFill>
                <a:schemeClr val="bg1">
                  <a:alpha val="3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0" y="646210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PIRJANTZ </a:t>
            </a:r>
            <a:r>
              <a:rPr lang="fr-FR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Edouard         LAMBEL Adrien         THAN Kevin         AIT ETTAGER Haytham         MATHIEU François         GROUET Thibault</a:t>
            </a:r>
            <a:endParaRPr lang="fr-F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0" y="305703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APP	  SOUTENANCE FINALE</a:t>
            </a:r>
            <a:endParaRPr lang="fr-FR" sz="4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81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4A2E6-0603-4B5F-BBED-BF0F1E5C3525}" type="slidenum">
              <a:rPr lang="fr-FR" smtClean="0"/>
              <a:t>10</a:t>
            </a:fld>
            <a:endParaRPr lang="fr-FR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710316" y="523600"/>
            <a:ext cx="10813143" cy="552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/>
              <a:t>VIDEO Ampli</a:t>
            </a:r>
            <a:endParaRPr lang="fr-FR" dirty="0"/>
          </a:p>
        </p:txBody>
      </p:sp>
      <p:grpSp>
        <p:nvGrpSpPr>
          <p:cNvPr id="5" name="Groupe 4"/>
          <p:cNvGrpSpPr/>
          <p:nvPr/>
        </p:nvGrpSpPr>
        <p:grpSpPr>
          <a:xfrm>
            <a:off x="561157" y="392972"/>
            <a:ext cx="11102342" cy="5868128"/>
            <a:chOff x="561157" y="392972"/>
            <a:chExt cx="11102342" cy="5868128"/>
          </a:xfrm>
        </p:grpSpPr>
        <p:sp>
          <p:nvSpPr>
            <p:cNvPr id="6" name="Rectangle 5"/>
            <p:cNvSpPr/>
            <p:nvPr/>
          </p:nvSpPr>
          <p:spPr>
            <a:xfrm>
              <a:off x="710316" y="523600"/>
              <a:ext cx="10813143" cy="561340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Demi-cadre 6"/>
            <p:cNvSpPr/>
            <p:nvPr/>
          </p:nvSpPr>
          <p:spPr>
            <a:xfrm>
              <a:off x="561157" y="392972"/>
              <a:ext cx="2880000" cy="2880000"/>
            </a:xfrm>
            <a:prstGeom prst="halfFrame">
              <a:avLst>
                <a:gd name="adj1" fmla="val 10487"/>
                <a:gd name="adj2" fmla="val 11554"/>
              </a:avLst>
            </a:prstGeom>
            <a:solidFill>
              <a:schemeClr val="bg1"/>
            </a:solidFill>
            <a:ln w="152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" name="Demi-cadre 7"/>
            <p:cNvSpPr/>
            <p:nvPr/>
          </p:nvSpPr>
          <p:spPr>
            <a:xfrm rot="10800000">
              <a:off x="8783499" y="3381100"/>
              <a:ext cx="2880000" cy="2880000"/>
            </a:xfrm>
            <a:prstGeom prst="halfFrame">
              <a:avLst>
                <a:gd name="adj1" fmla="val 11810"/>
                <a:gd name="adj2" fmla="val 11554"/>
              </a:avLst>
            </a:prstGeom>
            <a:solidFill>
              <a:schemeClr val="bg1"/>
            </a:solidFill>
            <a:ln w="152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076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104570"/>
            <a:ext cx="12192000" cy="4767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458893" y="465113"/>
            <a:ext cx="11422742" cy="2223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152257" y="223031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7823782" y="39189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3463553" y="38852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11212233" y="255124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330911" y="40325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559021" y="483964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>
            <a:off x="7919405" y="484700"/>
            <a:ext cx="180000" cy="18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>
            <a:off x="11395408" y="429680"/>
            <a:ext cx="360000" cy="36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351120" y="39512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A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11423733" y="42034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B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4A2E6-0603-4B5F-BBED-BF0F1E5C3525}" type="slidenum">
              <a:rPr lang="fr-FR" smtClean="0"/>
              <a:t>11</a:t>
            </a:fld>
            <a:endParaRPr lang="fr-FR"/>
          </a:p>
        </p:txBody>
      </p:sp>
      <p:cxnSp>
        <p:nvCxnSpPr>
          <p:cNvPr id="5" name="Connecteur droit 4"/>
          <p:cNvCxnSpPr>
            <a:stCxn id="19" idx="6"/>
            <a:endCxn id="24" idx="2"/>
          </p:cNvCxnSpPr>
          <p:nvPr/>
        </p:nvCxnSpPr>
        <p:spPr>
          <a:xfrm flipV="1">
            <a:off x="690911" y="573964"/>
            <a:ext cx="2868110" cy="9288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940854" y="827141"/>
            <a:ext cx="3405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dirty="0" smtClean="0">
                <a:solidFill>
                  <a:schemeClr val="accent1">
                    <a:lumMod val="20000"/>
                    <a:lumOff val="80000"/>
                    <a:alpha val="35000"/>
                  </a:schemeClr>
                </a:solidFill>
              </a:rPr>
              <a:t>Conception d’un sous-système de clé sonore</a:t>
            </a:r>
            <a:endParaRPr lang="fr-FR" sz="2000" dirty="0">
              <a:solidFill>
                <a:schemeClr val="accent1">
                  <a:lumMod val="20000"/>
                  <a:lumOff val="80000"/>
                  <a:alpha val="35000"/>
                </a:schemeClr>
              </a:solidFill>
            </a:endParaRPr>
          </a:p>
        </p:txBody>
      </p:sp>
      <p:pic>
        <p:nvPicPr>
          <p:cNvPr id="3074" name="Picture 2" descr="https://lh4.googleusercontent.com/96uME70_Rgo2UdU47uN5XXTsos7lsCk7ibr-UQMO9Ij7KBxhiPYjZaoQB5tDCrkfso6Og7ePNJVLGAJL6i_hZPiRWurT64_ZFxQomE8IAjzcrXC_xIOevTF0d1AYJ-zh14ED4jfn9F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743" y="2160195"/>
            <a:ext cx="7332912" cy="369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ffichage de  en cours..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t="5438" r="4897" b="14010"/>
          <a:stretch/>
        </p:blipFill>
        <p:spPr bwMode="auto">
          <a:xfrm>
            <a:off x="143623" y="2545972"/>
            <a:ext cx="4583766" cy="292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99817" y="5672994"/>
            <a:ext cx="3836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>
                <a:solidFill>
                  <a:schemeClr val="accent1">
                    <a:lumMod val="50000"/>
                  </a:schemeClr>
                </a:solidFill>
              </a:rPr>
              <a:t>Filtre </a:t>
            </a:r>
            <a:r>
              <a:rPr lang="fr-FR" i="1" dirty="0" err="1">
                <a:solidFill>
                  <a:schemeClr val="accent1">
                    <a:lumMod val="50000"/>
                  </a:schemeClr>
                </a:solidFill>
              </a:rPr>
              <a:t>R</a:t>
            </a:r>
            <a:r>
              <a:rPr lang="fr-FR" i="1" dirty="0" err="1" smtClean="0">
                <a:solidFill>
                  <a:schemeClr val="accent1">
                    <a:lumMod val="50000"/>
                  </a:schemeClr>
                </a:solidFill>
              </a:rPr>
              <a:t>auch</a:t>
            </a:r>
            <a:r>
              <a:rPr lang="fr-FR" i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i="1" dirty="0">
                <a:solidFill>
                  <a:schemeClr val="accent1">
                    <a:lumMod val="50000"/>
                  </a:schemeClr>
                </a:solidFill>
              </a:rPr>
              <a:t>passe bas du second ordre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2192" y="1657588"/>
            <a:ext cx="8996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 smtClean="0">
                <a:solidFill>
                  <a:schemeClr val="accent1">
                    <a:lumMod val="50000"/>
                  </a:schemeClr>
                </a:solidFill>
              </a:rPr>
              <a:t>Filtrage</a:t>
            </a:r>
            <a:endParaRPr lang="fr-FR" i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fr-FR" i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18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à coins arrondis 11"/>
          <p:cNvSpPr/>
          <p:nvPr/>
        </p:nvSpPr>
        <p:spPr>
          <a:xfrm>
            <a:off x="458893" y="465113"/>
            <a:ext cx="11422742" cy="2223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152257" y="223031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7823782" y="39189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3463553" y="38852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11212233" y="255124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330911" y="40325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559021" y="483964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>
            <a:off x="7919405" y="484700"/>
            <a:ext cx="180000" cy="18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>
            <a:off x="11395408" y="429680"/>
            <a:ext cx="360000" cy="36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351120" y="39512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A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11423733" y="42034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B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4A2E6-0603-4B5F-BBED-BF0F1E5C3525}" type="slidenum">
              <a:rPr lang="fr-FR" smtClean="0"/>
              <a:t>12</a:t>
            </a:fld>
            <a:endParaRPr lang="fr-FR"/>
          </a:p>
        </p:txBody>
      </p:sp>
      <p:cxnSp>
        <p:nvCxnSpPr>
          <p:cNvPr id="5" name="Connecteur droit 4"/>
          <p:cNvCxnSpPr>
            <a:stCxn id="19" idx="6"/>
            <a:endCxn id="24" idx="2"/>
          </p:cNvCxnSpPr>
          <p:nvPr/>
        </p:nvCxnSpPr>
        <p:spPr>
          <a:xfrm flipV="1">
            <a:off x="690911" y="573964"/>
            <a:ext cx="2868110" cy="9288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940854" y="827141"/>
            <a:ext cx="3405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dirty="0" smtClean="0">
                <a:solidFill>
                  <a:schemeClr val="accent1">
                    <a:lumMod val="20000"/>
                    <a:lumOff val="80000"/>
                    <a:alpha val="35000"/>
                  </a:schemeClr>
                </a:solidFill>
              </a:rPr>
              <a:t>Conception d’un sous-système de clé sonore</a:t>
            </a:r>
            <a:endParaRPr lang="fr-FR" sz="2000" dirty="0">
              <a:solidFill>
                <a:schemeClr val="accent1">
                  <a:lumMod val="20000"/>
                  <a:lumOff val="80000"/>
                  <a:alpha val="3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2192" y="1657588"/>
            <a:ext cx="8996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 smtClean="0">
                <a:solidFill>
                  <a:schemeClr val="accent1">
                    <a:lumMod val="50000"/>
                  </a:schemeClr>
                </a:solidFill>
              </a:rPr>
              <a:t>Filtrage</a:t>
            </a:r>
            <a:endParaRPr lang="fr-FR" i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fr-FR" i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AutoShape 2" descr="https://lh3.googleusercontent.com/x6mcFNHvcdA7o3SMXi8POC-Sx0jinSZLNQFzsUwGmMer9tQeHklbJEku4uFQ0inDryOuzbbKcd4zzSEqwapmxo-sQZKg5hcjGp2CgZESGM1E0GeICfoxb92UD9j_2enSnUP8QrbMtx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AutoShape 4" descr="https://lh3.googleusercontent.com/x6mcFNHvcdA7o3SMXi8POC-Sx0jinSZLNQFzsUwGmMer9tQeHklbJEku4uFQ0inDryOuzbbKcd4zzSEqwapmxo-sQZKg5hcjGp2CgZESGM1E0GeICfoxb92UD9j_2enSnUP8QrbMtxI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3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513" y="1980750"/>
            <a:ext cx="9027887" cy="47393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023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4A2E6-0603-4B5F-BBED-BF0F1E5C3525}" type="slidenum">
              <a:rPr lang="fr-FR" smtClean="0"/>
              <a:t>13</a:t>
            </a:fld>
            <a:endParaRPr lang="fr-FR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710316" y="523600"/>
            <a:ext cx="10813143" cy="552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/>
              <a:t>VIDEO Filtre</a:t>
            </a:r>
            <a:endParaRPr lang="fr-FR" dirty="0"/>
          </a:p>
        </p:txBody>
      </p:sp>
      <p:grpSp>
        <p:nvGrpSpPr>
          <p:cNvPr id="5" name="Groupe 4"/>
          <p:cNvGrpSpPr/>
          <p:nvPr/>
        </p:nvGrpSpPr>
        <p:grpSpPr>
          <a:xfrm>
            <a:off x="561157" y="392972"/>
            <a:ext cx="11102342" cy="5868128"/>
            <a:chOff x="561157" y="392972"/>
            <a:chExt cx="11102342" cy="5868128"/>
          </a:xfrm>
        </p:grpSpPr>
        <p:sp>
          <p:nvSpPr>
            <p:cNvPr id="6" name="Rectangle 5"/>
            <p:cNvSpPr/>
            <p:nvPr/>
          </p:nvSpPr>
          <p:spPr>
            <a:xfrm>
              <a:off x="710316" y="523600"/>
              <a:ext cx="10813143" cy="561340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Demi-cadre 6"/>
            <p:cNvSpPr/>
            <p:nvPr/>
          </p:nvSpPr>
          <p:spPr>
            <a:xfrm>
              <a:off x="561157" y="392972"/>
              <a:ext cx="2880000" cy="2880000"/>
            </a:xfrm>
            <a:prstGeom prst="halfFrame">
              <a:avLst>
                <a:gd name="adj1" fmla="val 10487"/>
                <a:gd name="adj2" fmla="val 11554"/>
              </a:avLst>
            </a:prstGeom>
            <a:solidFill>
              <a:schemeClr val="bg1"/>
            </a:solidFill>
            <a:ln w="152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" name="Demi-cadre 7"/>
            <p:cNvSpPr/>
            <p:nvPr/>
          </p:nvSpPr>
          <p:spPr>
            <a:xfrm rot="10800000">
              <a:off x="8783499" y="3381100"/>
              <a:ext cx="2880000" cy="2880000"/>
            </a:xfrm>
            <a:prstGeom prst="halfFrame">
              <a:avLst>
                <a:gd name="adj1" fmla="val 11810"/>
                <a:gd name="adj2" fmla="val 11554"/>
              </a:avLst>
            </a:prstGeom>
            <a:solidFill>
              <a:schemeClr val="bg1"/>
            </a:solidFill>
            <a:ln w="152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859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à coins arrondis 11"/>
          <p:cNvSpPr/>
          <p:nvPr/>
        </p:nvSpPr>
        <p:spPr>
          <a:xfrm>
            <a:off x="458893" y="465113"/>
            <a:ext cx="11422742" cy="2223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152257" y="223031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7823782" y="39189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3463553" y="38852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11212233" y="255124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330911" y="40325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559021" y="483964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>
            <a:off x="7919405" y="484700"/>
            <a:ext cx="180000" cy="18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>
            <a:off x="11395408" y="429680"/>
            <a:ext cx="360000" cy="36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351120" y="39512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A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11423733" y="42034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B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4A2E6-0603-4B5F-BBED-BF0F1E5C3525}" type="slidenum">
              <a:rPr lang="fr-FR" smtClean="0"/>
              <a:t>14</a:t>
            </a:fld>
            <a:endParaRPr lang="fr-FR"/>
          </a:p>
        </p:txBody>
      </p:sp>
      <p:cxnSp>
        <p:nvCxnSpPr>
          <p:cNvPr id="5" name="Connecteur droit 4"/>
          <p:cNvCxnSpPr>
            <a:stCxn id="19" idx="6"/>
            <a:endCxn id="24" idx="2"/>
          </p:cNvCxnSpPr>
          <p:nvPr/>
        </p:nvCxnSpPr>
        <p:spPr>
          <a:xfrm flipV="1">
            <a:off x="690911" y="573964"/>
            <a:ext cx="2868110" cy="9288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940854" y="827141"/>
            <a:ext cx="3405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dirty="0" smtClean="0">
                <a:solidFill>
                  <a:schemeClr val="accent1">
                    <a:lumMod val="20000"/>
                    <a:lumOff val="80000"/>
                    <a:alpha val="35000"/>
                  </a:schemeClr>
                </a:solidFill>
              </a:rPr>
              <a:t>Conception d’un sous-système de clé sonore</a:t>
            </a:r>
            <a:endParaRPr lang="fr-FR" sz="2000" dirty="0">
              <a:solidFill>
                <a:schemeClr val="accent1">
                  <a:lumMod val="20000"/>
                  <a:lumOff val="80000"/>
                  <a:alpha val="3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2192" y="1657588"/>
            <a:ext cx="41504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 smtClean="0">
                <a:solidFill>
                  <a:schemeClr val="accent1">
                    <a:lumMod val="50000"/>
                  </a:schemeClr>
                </a:solidFill>
              </a:rPr>
              <a:t>Résultat de l’implémentation électronique </a:t>
            </a:r>
            <a:endParaRPr lang="fr-FR" i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fr-FR" i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AutoShape 2" descr="https://lh3.googleusercontent.com/x6mcFNHvcdA7o3SMXi8POC-Sx0jinSZLNQFzsUwGmMer9tQeHklbJEku4uFQ0inDryOuzbbKcd4zzSEqwapmxo-sQZKg5hcjGp2CgZESGM1E0GeICfoxb92UD9j_2enSnUP8QrbMtx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AutoShape 4" descr="https://lh3.googleusercontent.com/x6mcFNHvcdA7o3SMXi8POC-Sx0jinSZLNQFzsUwGmMer9tQeHklbJEku4uFQ0inDryOuzbbKcd4zzSEqwapmxo-sQZKg5hcjGp2CgZESGM1E0GeICfoxb92UD9j_2enSnUP8QrbMtxI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26" name="Picture 2" descr="https://lh3.googleusercontent.com/C6s310EloTgFzQsVQzvh8QX4UlbWhsnEWijNU1JMLDTy7PoeVzRx1dOo5cW7O3w2x-Oxqn8-7WQPhel6HoF3zUMLVCFnbwNHuGBpZLuD0SjhZlFgFi5J9Vmzlxkm6w6aciwYQdlol9c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4"/>
          <a:stretch/>
        </p:blipFill>
        <p:spPr bwMode="auto">
          <a:xfrm>
            <a:off x="4173593" y="1657588"/>
            <a:ext cx="3993341" cy="497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66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à coins arrondis 11"/>
          <p:cNvSpPr/>
          <p:nvPr/>
        </p:nvSpPr>
        <p:spPr>
          <a:xfrm>
            <a:off x="458893" y="465113"/>
            <a:ext cx="11422742" cy="2223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152257" y="223031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7823782" y="39189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3463553" y="38852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11212233" y="255124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330911" y="40325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559021" y="483964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>
            <a:off x="7919405" y="484700"/>
            <a:ext cx="180000" cy="18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>
            <a:off x="11395408" y="429680"/>
            <a:ext cx="360000" cy="36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351120" y="39512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A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11423733" y="42034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B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4A2E6-0603-4B5F-BBED-BF0F1E5C3525}" type="slidenum">
              <a:rPr lang="fr-FR" smtClean="0"/>
              <a:t>15</a:t>
            </a:fld>
            <a:endParaRPr lang="fr-FR"/>
          </a:p>
        </p:txBody>
      </p:sp>
      <p:cxnSp>
        <p:nvCxnSpPr>
          <p:cNvPr id="5" name="Connecteur droit 4"/>
          <p:cNvCxnSpPr>
            <a:stCxn id="19" idx="6"/>
            <a:endCxn id="24" idx="2"/>
          </p:cNvCxnSpPr>
          <p:nvPr/>
        </p:nvCxnSpPr>
        <p:spPr>
          <a:xfrm flipV="1">
            <a:off x="690911" y="573964"/>
            <a:ext cx="2868110" cy="9288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940854" y="827141"/>
            <a:ext cx="3405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dirty="0" smtClean="0">
                <a:solidFill>
                  <a:schemeClr val="accent1">
                    <a:lumMod val="20000"/>
                    <a:lumOff val="80000"/>
                    <a:alpha val="35000"/>
                  </a:schemeClr>
                </a:solidFill>
              </a:rPr>
              <a:t>Conception d’un sous-système de clé sonore</a:t>
            </a:r>
            <a:endParaRPr lang="fr-FR" sz="2000" dirty="0">
              <a:solidFill>
                <a:schemeClr val="accent1">
                  <a:lumMod val="20000"/>
                  <a:lumOff val="80000"/>
                  <a:alpha val="35000"/>
                </a:schemeClr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05131" y="1625658"/>
            <a:ext cx="241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i="1" dirty="0">
                <a:solidFill>
                  <a:schemeClr val="accent1">
                    <a:lumMod val="50000"/>
                  </a:schemeClr>
                </a:solidFill>
              </a:rPr>
              <a:t>Décoder une clé sonore</a:t>
            </a:r>
          </a:p>
        </p:txBody>
      </p:sp>
      <p:pic>
        <p:nvPicPr>
          <p:cNvPr id="5122" name="Picture 2" descr="https://lh6.googleusercontent.com/VW8tNJKp8V3dyjt6Z8u1jiKotpcVjng2jFNjKaug02IJRh7GtCUtIEqhzZ_JiLfw9Gr38_6WTyjvPDO8u_C-dSQdPLvhQQakrNqAUO4vTifvwWWHeUX1a1WQrgDrpYDo_C0OdIEYXU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444" y="1535027"/>
            <a:ext cx="2456757" cy="5322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1414707" y="3076489"/>
            <a:ext cx="508422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000" dirty="0" smtClean="0"/>
          </a:p>
          <a:p>
            <a:r>
              <a:rPr lang="fr-FR" sz="2000" dirty="0">
                <a:solidFill>
                  <a:schemeClr val="accent1">
                    <a:lumMod val="50000"/>
                  </a:schemeClr>
                </a:solidFill>
              </a:rPr>
              <a:t>A</a:t>
            </a:r>
            <a:r>
              <a:rPr lang="fr-FR" sz="2000" dirty="0" smtClean="0">
                <a:solidFill>
                  <a:schemeClr val="accent1">
                    <a:lumMod val="50000"/>
                  </a:schemeClr>
                </a:solidFill>
              </a:rPr>
              <a:t>lgorithme </a:t>
            </a:r>
            <a:r>
              <a:rPr lang="fr-FR" sz="2000" dirty="0">
                <a:solidFill>
                  <a:schemeClr val="accent1">
                    <a:lumMod val="50000"/>
                  </a:schemeClr>
                </a:solidFill>
              </a:rPr>
              <a:t>permettant de </a:t>
            </a:r>
            <a:r>
              <a:rPr lang="fr-FR" sz="2000" dirty="0" smtClean="0">
                <a:solidFill>
                  <a:schemeClr val="accent1">
                    <a:lumMod val="50000"/>
                  </a:schemeClr>
                </a:solidFill>
              </a:rPr>
              <a:t>détecter 2 notes  </a:t>
            </a:r>
            <a:r>
              <a:rPr lang="fr-FR" sz="2000" dirty="0">
                <a:solidFill>
                  <a:schemeClr val="accent1">
                    <a:lumMod val="50000"/>
                  </a:schemeClr>
                </a:solidFill>
              </a:rPr>
              <a:t> </a:t>
            </a:r>
            <a:endParaRPr lang="fr-FR" sz="2000" dirty="0" smtClean="0">
              <a:solidFill>
                <a:schemeClr val="accent1">
                  <a:lumMod val="50000"/>
                </a:schemeClr>
              </a:solidFill>
            </a:endParaRPr>
          </a:p>
          <a:p>
            <a:endParaRPr lang="fr-FR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>
                    <a:lumMod val="50000"/>
                  </a:schemeClr>
                </a:solidFill>
              </a:rPr>
              <a:t>MI = </a:t>
            </a:r>
            <a:r>
              <a:rPr lang="fr-FR" sz="2000" dirty="0" smtClean="0">
                <a:solidFill>
                  <a:schemeClr val="accent1">
                    <a:lumMod val="50000"/>
                  </a:schemeClr>
                </a:solidFill>
              </a:rPr>
              <a:t>329,63Hz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 smtClean="0">
                <a:solidFill>
                  <a:schemeClr val="accent1">
                    <a:lumMod val="50000"/>
                  </a:schemeClr>
                </a:solidFill>
              </a:rPr>
              <a:t>SOL=392 </a:t>
            </a:r>
            <a:r>
              <a:rPr lang="fr-FR" sz="2000" dirty="0">
                <a:solidFill>
                  <a:schemeClr val="accent1">
                    <a:lumMod val="50000"/>
                  </a:schemeClr>
                </a:solidFill>
              </a:rPr>
              <a:t>Hz</a:t>
            </a:r>
          </a:p>
          <a:p>
            <a:pPr algn="ctr"/>
            <a:r>
              <a:rPr lang="fr-FR" sz="2000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fr-FR" sz="20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fr-FR" sz="2400" dirty="0">
                <a:solidFill>
                  <a:schemeClr val="accent1">
                    <a:lumMod val="50000"/>
                  </a:schemeClr>
                </a:solidFill>
              </a:rPr>
            </a:br>
            <a:endParaRPr lang="fr-FR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843311" y="2206172"/>
            <a:ext cx="5673599" cy="3715657"/>
            <a:chOff x="843311" y="4929220"/>
            <a:chExt cx="3629627" cy="1740847"/>
          </a:xfrm>
        </p:grpSpPr>
        <p:grpSp>
          <p:nvGrpSpPr>
            <p:cNvPr id="23" name="Groupe 22"/>
            <p:cNvGrpSpPr/>
            <p:nvPr/>
          </p:nvGrpSpPr>
          <p:grpSpPr>
            <a:xfrm>
              <a:off x="843311" y="4934167"/>
              <a:ext cx="3629627" cy="1735900"/>
              <a:chOff x="202040" y="4790625"/>
              <a:chExt cx="3261511" cy="1472691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311944" y="4955407"/>
                <a:ext cx="3022738" cy="5687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:endParaRPr lang="fr-FR" dirty="0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311944" y="4872038"/>
                <a:ext cx="3069431" cy="1300161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Demi-cadre 26"/>
              <p:cNvSpPr/>
              <p:nvPr/>
            </p:nvSpPr>
            <p:spPr>
              <a:xfrm rot="10800000">
                <a:off x="2278755" y="5489123"/>
                <a:ext cx="1184796" cy="774193"/>
              </a:xfrm>
              <a:prstGeom prst="halfFrame">
                <a:avLst>
                  <a:gd name="adj1" fmla="val 16453"/>
                  <a:gd name="adj2" fmla="val 17198"/>
                </a:avLst>
              </a:prstGeom>
              <a:solidFill>
                <a:schemeClr val="accent1">
                  <a:lumMod val="50000"/>
                </a:schemeClr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Demi-cadre 27"/>
              <p:cNvSpPr/>
              <p:nvPr/>
            </p:nvSpPr>
            <p:spPr>
              <a:xfrm>
                <a:off x="202040" y="4790625"/>
                <a:ext cx="1345167" cy="774193"/>
              </a:xfrm>
              <a:prstGeom prst="halfFrame">
                <a:avLst>
                  <a:gd name="adj1" fmla="val 17127"/>
                  <a:gd name="adj2" fmla="val 16683"/>
                </a:avLst>
              </a:prstGeom>
              <a:solidFill>
                <a:schemeClr val="accent1">
                  <a:lumMod val="50000"/>
                </a:schemeClr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Rectangle 6"/>
            <p:cNvSpPr/>
            <p:nvPr/>
          </p:nvSpPr>
          <p:spPr>
            <a:xfrm>
              <a:off x="1057026" y="4929220"/>
              <a:ext cx="114807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 smtClean="0">
                  <a:solidFill>
                    <a:schemeClr val="bg1"/>
                  </a:solidFill>
                </a:rPr>
                <a:t>OBJECTIFS</a:t>
              </a:r>
              <a:endParaRPr lang="fr-FR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10624368" y="3778125"/>
            <a:ext cx="1257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CAN + filtre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804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à coins arrondis 11"/>
          <p:cNvSpPr/>
          <p:nvPr/>
        </p:nvSpPr>
        <p:spPr>
          <a:xfrm>
            <a:off x="458893" y="465113"/>
            <a:ext cx="11422742" cy="2223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152257" y="223031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7823782" y="39189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3463553" y="38852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11212233" y="255124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330911" y="40325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559021" y="483964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>
            <a:off x="7919405" y="484700"/>
            <a:ext cx="180000" cy="18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>
            <a:off x="11395408" y="429680"/>
            <a:ext cx="360000" cy="36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351120" y="39512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A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11423733" y="42034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B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4A2E6-0603-4B5F-BBED-BF0F1E5C3525}" type="slidenum">
              <a:rPr lang="fr-FR" smtClean="0"/>
              <a:t>16</a:t>
            </a:fld>
            <a:endParaRPr lang="fr-FR"/>
          </a:p>
        </p:txBody>
      </p:sp>
      <p:cxnSp>
        <p:nvCxnSpPr>
          <p:cNvPr id="5" name="Connecteur droit 4"/>
          <p:cNvCxnSpPr>
            <a:stCxn id="19" idx="6"/>
            <a:endCxn id="24" idx="2"/>
          </p:cNvCxnSpPr>
          <p:nvPr/>
        </p:nvCxnSpPr>
        <p:spPr>
          <a:xfrm flipV="1">
            <a:off x="690911" y="573964"/>
            <a:ext cx="2868110" cy="9288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940854" y="827141"/>
            <a:ext cx="3405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dirty="0" smtClean="0">
                <a:solidFill>
                  <a:schemeClr val="accent1">
                    <a:lumMod val="20000"/>
                    <a:lumOff val="80000"/>
                    <a:alpha val="35000"/>
                  </a:schemeClr>
                </a:solidFill>
              </a:rPr>
              <a:t>Conception d’un sous-système de clé sonore</a:t>
            </a:r>
            <a:endParaRPr lang="fr-FR" sz="2000" dirty="0">
              <a:solidFill>
                <a:schemeClr val="accent1">
                  <a:lumMod val="20000"/>
                  <a:lumOff val="80000"/>
                  <a:alpha val="35000"/>
                </a:schemeClr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02041" y="2233679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5977217" y="3244334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  </a:t>
            </a:r>
          </a:p>
        </p:txBody>
      </p:sp>
      <p:pic>
        <p:nvPicPr>
          <p:cNvPr id="5124" name="Picture 4" descr="https://lh3.googleusercontent.com/9wMDXp6a8UZNWcuZOm6MT0-W_Kq7qDRkuPJbe8Z_pulcOcuGX7kPVxgIlpdQW5jpSxiUJJ_6U2krNayCqa-kYQkb3vPcfRnyjHW-tWcQiszvll5-Lg1XPUJ9thUZieOESfnVBb2U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9" t="5606" r="3233" b="5330"/>
          <a:stretch/>
        </p:blipFill>
        <p:spPr bwMode="auto">
          <a:xfrm>
            <a:off x="6621331" y="2214799"/>
            <a:ext cx="5310902" cy="414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/>
          <p:cNvSpPr txBox="1"/>
          <p:nvPr/>
        </p:nvSpPr>
        <p:spPr>
          <a:xfrm>
            <a:off x="597978" y="4683524"/>
            <a:ext cx="52902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/>
            </a:r>
            <a:br>
              <a:rPr lang="fr-FR" dirty="0"/>
            </a:br>
            <a:r>
              <a:rPr lang="fr-FR" sz="2000" dirty="0">
                <a:solidFill>
                  <a:schemeClr val="accent1">
                    <a:lumMod val="50000"/>
                  </a:schemeClr>
                </a:solidFill>
              </a:rPr>
              <a:t>Fe = 16 000 Hz</a:t>
            </a:r>
          </a:p>
          <a:p>
            <a:pPr algn="ctr"/>
            <a:r>
              <a:rPr lang="fr-FR" sz="2000" dirty="0">
                <a:solidFill>
                  <a:schemeClr val="accent1">
                    <a:lumMod val="50000"/>
                  </a:schemeClr>
                </a:solidFill>
              </a:rPr>
              <a:t>Kdec = 19 </a:t>
            </a:r>
          </a:p>
          <a:p>
            <a:pPr algn="ctr"/>
            <a:r>
              <a:rPr lang="fr-FR" sz="2000" dirty="0">
                <a:solidFill>
                  <a:schemeClr val="accent1">
                    <a:lumMod val="50000"/>
                  </a:schemeClr>
                </a:solidFill>
              </a:rPr>
              <a:t> Fdec = 842,105 </a:t>
            </a:r>
            <a:r>
              <a:rPr lang="fr-FR" dirty="0"/>
              <a:t>  </a:t>
            </a:r>
            <a:endParaRPr lang="fr-FR" dirty="0" smtClean="0"/>
          </a:p>
          <a:p>
            <a:pPr algn="ctr"/>
            <a:r>
              <a:rPr lang="fr-FR" dirty="0"/>
              <a:t> </a:t>
            </a:r>
            <a:endParaRPr lang="fr-FR" dirty="0" smtClean="0"/>
          </a:p>
          <a:p>
            <a:pPr algn="ctr"/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[</a:t>
            </a:r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</a:rPr>
              <a:t> 16000 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=</a:t>
            </a:r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</a:rPr>
              <a:t>19*842]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105131" y="1625658"/>
            <a:ext cx="379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i="1" dirty="0">
                <a:solidFill>
                  <a:schemeClr val="accent1">
                    <a:lumMod val="50000"/>
                  </a:schemeClr>
                </a:solidFill>
              </a:rPr>
              <a:t>Décoder une clé </a:t>
            </a:r>
            <a:r>
              <a:rPr lang="fr-FR" i="1" dirty="0" smtClean="0">
                <a:solidFill>
                  <a:schemeClr val="accent1">
                    <a:lumMod val="50000"/>
                  </a:schemeClr>
                </a:solidFill>
              </a:rPr>
              <a:t>sonore : </a:t>
            </a:r>
            <a:r>
              <a:rPr lang="fr-FR" b="1" i="1" dirty="0" smtClean="0">
                <a:solidFill>
                  <a:schemeClr val="accent1">
                    <a:lumMod val="50000"/>
                  </a:schemeClr>
                </a:solidFill>
              </a:rPr>
              <a:t>DÉCIMATION</a:t>
            </a:r>
            <a:endParaRPr lang="fr-FR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2" name="Groupe 21"/>
          <p:cNvGrpSpPr/>
          <p:nvPr/>
        </p:nvGrpSpPr>
        <p:grpSpPr>
          <a:xfrm>
            <a:off x="266648" y="2032837"/>
            <a:ext cx="5706432" cy="2314415"/>
            <a:chOff x="887741" y="4929220"/>
            <a:chExt cx="3493746" cy="1633444"/>
          </a:xfrm>
        </p:grpSpPr>
        <p:grpSp>
          <p:nvGrpSpPr>
            <p:cNvPr id="23" name="Groupe 22"/>
            <p:cNvGrpSpPr/>
            <p:nvPr/>
          </p:nvGrpSpPr>
          <p:grpSpPr>
            <a:xfrm>
              <a:off x="887741" y="4934165"/>
              <a:ext cx="3493746" cy="1628499"/>
              <a:chOff x="241965" y="4790624"/>
              <a:chExt cx="3139410" cy="1381575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311944" y="4955407"/>
                <a:ext cx="3022738" cy="5687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:endParaRPr lang="fr-FR" dirty="0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311944" y="4872038"/>
                <a:ext cx="3069431" cy="1300161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Demi-cadre 29"/>
              <p:cNvSpPr/>
              <p:nvPr/>
            </p:nvSpPr>
            <p:spPr>
              <a:xfrm>
                <a:off x="241965" y="4790624"/>
                <a:ext cx="990275" cy="1077761"/>
              </a:xfrm>
              <a:prstGeom prst="halfFrame">
                <a:avLst>
                  <a:gd name="adj1" fmla="val 19859"/>
                  <a:gd name="adj2" fmla="val 15848"/>
                </a:avLst>
              </a:prstGeom>
              <a:solidFill>
                <a:schemeClr val="accent1">
                  <a:lumMod val="50000"/>
                </a:schemeClr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" name="Rectangle 24"/>
            <p:cNvSpPr/>
            <p:nvPr/>
          </p:nvSpPr>
          <p:spPr>
            <a:xfrm>
              <a:off x="1057026" y="4929220"/>
              <a:ext cx="114807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 smtClean="0">
                  <a:solidFill>
                    <a:schemeClr val="bg1"/>
                  </a:solidFill>
                </a:rPr>
                <a:t>OBJECTIFS</a:t>
              </a:r>
              <a:endParaRPr lang="fr-FR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509978" y="2643225"/>
            <a:ext cx="546723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>
                    <a:lumMod val="50000"/>
                  </a:schemeClr>
                </a:solidFill>
              </a:rPr>
              <a:t>Minimiser les calculs en respectant </a:t>
            </a:r>
            <a:r>
              <a:rPr lang="fr-FR" sz="2000" dirty="0" smtClean="0">
                <a:solidFill>
                  <a:schemeClr val="accent1">
                    <a:lumMod val="50000"/>
                  </a:schemeClr>
                </a:solidFill>
              </a:rPr>
              <a:t>le </a:t>
            </a:r>
            <a:r>
              <a:rPr lang="fr-FR" sz="2000" dirty="0">
                <a:solidFill>
                  <a:schemeClr val="accent1">
                    <a:lumMod val="50000"/>
                  </a:schemeClr>
                </a:solidFill>
              </a:rPr>
              <a:t> théorème de Shannon. </a:t>
            </a:r>
            <a:endParaRPr lang="fr-FR" sz="20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fontAlgn="base"/>
            <a:endParaRPr lang="fr-FR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>
                    <a:lumMod val="50000"/>
                  </a:schemeClr>
                </a:solidFill>
              </a:rPr>
              <a:t>baisser l'ordre des filtres sans altérer le signal</a:t>
            </a:r>
          </a:p>
        </p:txBody>
      </p:sp>
      <p:sp>
        <p:nvSpPr>
          <p:cNvPr id="31" name="Demi-cadre 30"/>
          <p:cNvSpPr/>
          <p:nvPr/>
        </p:nvSpPr>
        <p:spPr>
          <a:xfrm rot="10800000">
            <a:off x="4644523" y="3077419"/>
            <a:ext cx="1440000" cy="1440000"/>
          </a:xfrm>
          <a:prstGeom prst="halfFrame">
            <a:avLst>
              <a:gd name="adj1" fmla="val 14215"/>
              <a:gd name="adj2" fmla="val 13429"/>
            </a:avLst>
          </a:prstGeom>
          <a:solidFill>
            <a:schemeClr val="accent1">
              <a:lumMod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33" name="Groupe 32"/>
          <p:cNvGrpSpPr/>
          <p:nvPr/>
        </p:nvGrpSpPr>
        <p:grpSpPr>
          <a:xfrm>
            <a:off x="287373" y="4401308"/>
            <a:ext cx="5706432" cy="2314415"/>
            <a:chOff x="887741" y="4929220"/>
            <a:chExt cx="3493746" cy="1633444"/>
          </a:xfrm>
        </p:grpSpPr>
        <p:grpSp>
          <p:nvGrpSpPr>
            <p:cNvPr id="35" name="Groupe 34"/>
            <p:cNvGrpSpPr/>
            <p:nvPr/>
          </p:nvGrpSpPr>
          <p:grpSpPr>
            <a:xfrm>
              <a:off x="887741" y="4934165"/>
              <a:ext cx="3493746" cy="1628499"/>
              <a:chOff x="241965" y="4790624"/>
              <a:chExt cx="3139410" cy="1381575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311944" y="4955407"/>
                <a:ext cx="3022738" cy="5687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:endParaRPr lang="fr-FR" dirty="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11944" y="4872038"/>
                <a:ext cx="3069431" cy="1300161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9" name="Demi-cadre 38"/>
              <p:cNvSpPr/>
              <p:nvPr/>
            </p:nvSpPr>
            <p:spPr>
              <a:xfrm>
                <a:off x="241965" y="4790624"/>
                <a:ext cx="990275" cy="1077761"/>
              </a:xfrm>
              <a:prstGeom prst="halfFrame">
                <a:avLst>
                  <a:gd name="adj1" fmla="val 19859"/>
                  <a:gd name="adj2" fmla="val 15848"/>
                </a:avLst>
              </a:prstGeom>
              <a:solidFill>
                <a:schemeClr val="accent1">
                  <a:lumMod val="50000"/>
                </a:schemeClr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6" name="Rectangle 35"/>
            <p:cNvSpPr/>
            <p:nvPr/>
          </p:nvSpPr>
          <p:spPr>
            <a:xfrm>
              <a:off x="1057026" y="4929220"/>
              <a:ext cx="554157" cy="260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 smtClean="0">
                  <a:solidFill>
                    <a:schemeClr val="bg1"/>
                  </a:solidFill>
                </a:rPr>
                <a:t>CALCUL</a:t>
              </a:r>
              <a:endParaRPr lang="fr-FR" dirty="0">
                <a:solidFill>
                  <a:schemeClr val="bg1"/>
                </a:solidFill>
              </a:endParaRPr>
            </a:p>
          </p:txBody>
        </p:sp>
      </p:grpSp>
      <p:sp>
        <p:nvSpPr>
          <p:cNvPr id="40" name="Demi-cadre 39"/>
          <p:cNvSpPr/>
          <p:nvPr/>
        </p:nvSpPr>
        <p:spPr>
          <a:xfrm rot="10800000">
            <a:off x="4628010" y="5382201"/>
            <a:ext cx="1440000" cy="1440000"/>
          </a:xfrm>
          <a:prstGeom prst="halfFrame">
            <a:avLst>
              <a:gd name="adj1" fmla="val 14215"/>
              <a:gd name="adj2" fmla="val 13429"/>
            </a:avLst>
          </a:prstGeom>
          <a:solidFill>
            <a:schemeClr val="accent1">
              <a:lumMod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3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104570"/>
            <a:ext cx="12192000" cy="4767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458893" y="465113"/>
            <a:ext cx="11422742" cy="2223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152257" y="223031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7823782" y="39189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3463553" y="38852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11212233" y="255124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330911" y="40325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559021" y="483964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>
            <a:off x="7919405" y="484700"/>
            <a:ext cx="180000" cy="18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>
            <a:off x="11395408" y="429680"/>
            <a:ext cx="360000" cy="36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351120" y="39512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A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11423733" y="42034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B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4A2E6-0603-4B5F-BBED-BF0F1E5C3525}" type="slidenum">
              <a:rPr lang="fr-FR" smtClean="0"/>
              <a:t>17</a:t>
            </a:fld>
            <a:endParaRPr lang="fr-FR"/>
          </a:p>
        </p:txBody>
      </p:sp>
      <p:cxnSp>
        <p:nvCxnSpPr>
          <p:cNvPr id="5" name="Connecteur droit 4"/>
          <p:cNvCxnSpPr>
            <a:stCxn id="19" idx="6"/>
            <a:endCxn id="24" idx="2"/>
          </p:cNvCxnSpPr>
          <p:nvPr/>
        </p:nvCxnSpPr>
        <p:spPr>
          <a:xfrm flipV="1">
            <a:off x="690911" y="573964"/>
            <a:ext cx="2868110" cy="9288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940854" y="827141"/>
            <a:ext cx="3405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dirty="0" smtClean="0">
                <a:solidFill>
                  <a:schemeClr val="accent1">
                    <a:lumMod val="20000"/>
                    <a:lumOff val="80000"/>
                    <a:alpha val="35000"/>
                  </a:schemeClr>
                </a:solidFill>
              </a:rPr>
              <a:t>Conception d’un sous-système de clé sonore</a:t>
            </a:r>
            <a:endParaRPr lang="fr-FR" sz="2000" dirty="0">
              <a:solidFill>
                <a:schemeClr val="accent1">
                  <a:lumMod val="20000"/>
                  <a:lumOff val="80000"/>
                  <a:alpha val="35000"/>
                </a:schemeClr>
              </a:solidFill>
            </a:endParaRPr>
          </a:p>
        </p:txBody>
      </p:sp>
      <p:pic>
        <p:nvPicPr>
          <p:cNvPr id="7170" name="Picture 2" descr="https://lh5.googleusercontent.com/arb4qwxvM-LdE9R4WeePbuo6wLA67bMmRxC5PwNRMwK8bbpKyR1IVlIliyONZFpVopaKvuvvrZ-8zxgJBB7An516ib4LXTpIzoK2rw8I-p4bGmbHbS2437VjeYZfhiq9Ys1wYvVnMV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0" t="9179" r="14108" b="12590"/>
          <a:stretch/>
        </p:blipFill>
        <p:spPr bwMode="auto">
          <a:xfrm>
            <a:off x="458626" y="2256620"/>
            <a:ext cx="4789259" cy="3739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6.googleusercontent.com/B-_pfAHstVMW2XqI3y0ATvfOMUbSO88Qwn3LF_SRdX5k1o9GeVSTvnIqqCm5p6RKCb65wWscMJVm6HgHEY8RdRO5k8W1SrVqrhRqj1YQ99tdBg2q3MxKMGCNGti5vBmPCo_fZw5mM-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566" y="2110634"/>
            <a:ext cx="5402103" cy="4051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1116976" y="6057781"/>
            <a:ext cx="469315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fr-FR" sz="1400" dirty="0" smtClean="0"/>
              <a:t>Filtre FSol </a:t>
            </a:r>
            <a:r>
              <a:rPr lang="fr-FR" sz="1400" dirty="0"/>
              <a:t>(385-399Hz) atténuation de 60db</a:t>
            </a:r>
          </a:p>
          <a:p>
            <a:pPr fontAlgn="base"/>
            <a:r>
              <a:rPr lang="fr-FR" sz="1400" dirty="0" smtClean="0"/>
              <a:t>Filtre Fmi </a:t>
            </a:r>
            <a:r>
              <a:rPr lang="fr-FR" sz="1400" dirty="0"/>
              <a:t>(322-336Hz) atténuation de 60db</a:t>
            </a:r>
          </a:p>
          <a:p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105131" y="1625658"/>
            <a:ext cx="346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i="1" dirty="0">
                <a:solidFill>
                  <a:schemeClr val="accent1">
                    <a:lumMod val="50000"/>
                  </a:schemeClr>
                </a:solidFill>
              </a:rPr>
              <a:t>Décoder une clé </a:t>
            </a:r>
            <a:r>
              <a:rPr lang="fr-FR" i="1" dirty="0" smtClean="0">
                <a:solidFill>
                  <a:schemeClr val="accent1">
                    <a:lumMod val="50000"/>
                  </a:schemeClr>
                </a:solidFill>
              </a:rPr>
              <a:t>sonore : </a:t>
            </a:r>
            <a:r>
              <a:rPr lang="fr-FR" b="1" i="1" dirty="0" smtClean="0">
                <a:solidFill>
                  <a:schemeClr val="accent1">
                    <a:lumMod val="50000"/>
                  </a:schemeClr>
                </a:solidFill>
              </a:rPr>
              <a:t>FILTRAGE</a:t>
            </a:r>
            <a:endParaRPr lang="fr-FR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69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104570"/>
            <a:ext cx="12192000" cy="4767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458893" y="465113"/>
            <a:ext cx="11422742" cy="2223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152257" y="223031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7823782" y="39189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3463553" y="38852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11212233" y="255124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330911" y="40325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559021" y="483964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>
            <a:off x="7919405" y="484700"/>
            <a:ext cx="180000" cy="18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>
            <a:off x="11395408" y="429680"/>
            <a:ext cx="360000" cy="36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351120" y="39512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A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11423733" y="42034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B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4A2E6-0603-4B5F-BBED-BF0F1E5C3525}" type="slidenum">
              <a:rPr lang="fr-FR" smtClean="0"/>
              <a:t>18</a:t>
            </a:fld>
            <a:endParaRPr lang="fr-FR"/>
          </a:p>
        </p:txBody>
      </p:sp>
      <p:cxnSp>
        <p:nvCxnSpPr>
          <p:cNvPr id="5" name="Connecteur droit 4"/>
          <p:cNvCxnSpPr>
            <a:stCxn id="19" idx="6"/>
            <a:endCxn id="24" idx="2"/>
          </p:cNvCxnSpPr>
          <p:nvPr/>
        </p:nvCxnSpPr>
        <p:spPr>
          <a:xfrm flipV="1">
            <a:off x="690911" y="573964"/>
            <a:ext cx="2868110" cy="9288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940854" y="827141"/>
            <a:ext cx="3405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dirty="0" smtClean="0">
                <a:solidFill>
                  <a:schemeClr val="accent1">
                    <a:lumMod val="20000"/>
                    <a:lumOff val="80000"/>
                    <a:alpha val="35000"/>
                  </a:schemeClr>
                </a:solidFill>
              </a:rPr>
              <a:t>Conception d’un sous-système de clé sonore</a:t>
            </a:r>
            <a:endParaRPr lang="fr-FR" sz="2000" dirty="0">
              <a:solidFill>
                <a:schemeClr val="accent1">
                  <a:lumMod val="20000"/>
                  <a:lumOff val="80000"/>
                  <a:alpha val="35000"/>
                </a:schemeClr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05131" y="1625658"/>
            <a:ext cx="446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i="1" dirty="0">
                <a:solidFill>
                  <a:schemeClr val="accent1">
                    <a:lumMod val="50000"/>
                  </a:schemeClr>
                </a:solidFill>
              </a:rPr>
              <a:t>Décoder une clé </a:t>
            </a:r>
            <a:r>
              <a:rPr lang="fr-FR" i="1" dirty="0" smtClean="0">
                <a:solidFill>
                  <a:schemeClr val="accent1">
                    <a:lumMod val="50000"/>
                  </a:schemeClr>
                </a:solidFill>
              </a:rPr>
              <a:t>sonore : </a:t>
            </a:r>
            <a:r>
              <a:rPr lang="fr-FR" b="1" i="1" dirty="0" smtClean="0">
                <a:solidFill>
                  <a:schemeClr val="accent1">
                    <a:lumMod val="50000"/>
                  </a:schemeClr>
                </a:solidFill>
              </a:rPr>
              <a:t>TEST DE PUISSANCE</a:t>
            </a:r>
            <a:endParaRPr lang="fr-FR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1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267" y="2758879"/>
            <a:ext cx="3792814" cy="285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2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5505" y="2754917"/>
            <a:ext cx="3792814" cy="2851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Shape 2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2781" y="2628192"/>
            <a:ext cx="4267124" cy="3207727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247"/>
          <p:cNvSpPr/>
          <p:nvPr/>
        </p:nvSpPr>
        <p:spPr>
          <a:xfrm>
            <a:off x="3421477" y="3945705"/>
            <a:ext cx="720000" cy="720000"/>
          </a:xfrm>
          <a:prstGeom prst="mathPlus">
            <a:avLst>
              <a:gd name="adj1" fmla="val 23520"/>
            </a:avLst>
          </a:prstGeom>
          <a:solidFill>
            <a:srgbClr val="1F4E79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Shape 250"/>
          <p:cNvSpPr/>
          <p:nvPr/>
        </p:nvSpPr>
        <p:spPr>
          <a:xfrm>
            <a:off x="7635058" y="3945705"/>
            <a:ext cx="720000" cy="720000"/>
          </a:xfrm>
          <a:prstGeom prst="mathEqual">
            <a:avLst>
              <a:gd name="adj1" fmla="val 23520"/>
              <a:gd name="adj2" fmla="val 7728"/>
            </a:avLst>
          </a:prstGeom>
          <a:solidFill>
            <a:srgbClr val="1F4E79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957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104570"/>
            <a:ext cx="12192000" cy="4767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458893" y="465113"/>
            <a:ext cx="11422742" cy="2223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152257" y="223031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7823782" y="39189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3463553" y="38852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11212233" y="255124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330911" y="40325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559021" y="483964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>
            <a:off x="7919405" y="484700"/>
            <a:ext cx="180000" cy="18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>
            <a:off x="11395408" y="429680"/>
            <a:ext cx="360000" cy="36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351120" y="39512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A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11423733" y="42034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B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9189033" y="6285963"/>
            <a:ext cx="2743200" cy="365125"/>
          </a:xfrm>
        </p:spPr>
        <p:txBody>
          <a:bodyPr/>
          <a:lstStyle/>
          <a:p>
            <a:fld id="{C5C4A2E6-0603-4B5F-BBED-BF0F1E5C3525}" type="slidenum">
              <a:rPr lang="fr-FR" smtClean="0"/>
              <a:t>19</a:t>
            </a:fld>
            <a:endParaRPr lang="fr-FR" dirty="0"/>
          </a:p>
        </p:txBody>
      </p:sp>
      <p:cxnSp>
        <p:nvCxnSpPr>
          <p:cNvPr id="5" name="Connecteur droit 4"/>
          <p:cNvCxnSpPr>
            <a:stCxn id="19" idx="6"/>
            <a:endCxn id="24" idx="2"/>
          </p:cNvCxnSpPr>
          <p:nvPr/>
        </p:nvCxnSpPr>
        <p:spPr>
          <a:xfrm flipV="1">
            <a:off x="690911" y="573964"/>
            <a:ext cx="2868110" cy="9288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940854" y="827141"/>
            <a:ext cx="3405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dirty="0" smtClean="0">
                <a:solidFill>
                  <a:schemeClr val="accent1">
                    <a:lumMod val="20000"/>
                    <a:lumOff val="80000"/>
                    <a:alpha val="35000"/>
                  </a:schemeClr>
                </a:solidFill>
              </a:rPr>
              <a:t>Conception d’un sous-système de clé sonore</a:t>
            </a:r>
            <a:endParaRPr lang="fr-FR" sz="2000" dirty="0">
              <a:solidFill>
                <a:schemeClr val="accent1">
                  <a:lumMod val="20000"/>
                  <a:lumOff val="80000"/>
                  <a:alpha val="35000"/>
                </a:schemeClr>
              </a:solidFill>
            </a:endParaRPr>
          </a:p>
        </p:txBody>
      </p:sp>
      <p:pic>
        <p:nvPicPr>
          <p:cNvPr id="4098" name="Picture 2" descr="https://lh4.googleusercontent.com/OL57H0pOl7k_xbFf_tWd-2VfmqhzHng4n1MdSl_IRNOlFarcL4i_hg9HeBXPNuGSxl8j-tT99wdNsmLwwaZcNu-HBNLJ5a4Lqeo41T6-IqCP8ggIFtFcaF2MBEpdMQ9DnKCpx5-46t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1"/>
          <a:stretch/>
        </p:blipFill>
        <p:spPr bwMode="auto">
          <a:xfrm>
            <a:off x="6314347" y="1625658"/>
            <a:ext cx="4897886" cy="502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105131" y="1625658"/>
            <a:ext cx="446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i="1" dirty="0">
                <a:solidFill>
                  <a:schemeClr val="accent1">
                    <a:lumMod val="50000"/>
                  </a:schemeClr>
                </a:solidFill>
              </a:rPr>
              <a:t>Décoder une clé </a:t>
            </a:r>
            <a:r>
              <a:rPr lang="fr-FR" i="1" dirty="0" smtClean="0">
                <a:solidFill>
                  <a:schemeClr val="accent1">
                    <a:lumMod val="50000"/>
                  </a:schemeClr>
                </a:solidFill>
              </a:rPr>
              <a:t>sonore : </a:t>
            </a:r>
            <a:r>
              <a:rPr lang="fr-FR" b="1" i="1" dirty="0" smtClean="0">
                <a:solidFill>
                  <a:schemeClr val="accent1">
                    <a:lumMod val="50000"/>
                  </a:schemeClr>
                </a:solidFill>
              </a:rPr>
              <a:t>TEST DE PUISSANCE</a:t>
            </a:r>
            <a:endParaRPr lang="fr-FR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8836" y="2900294"/>
            <a:ext cx="467741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15950" lvl="0" indent="-457200" algn="just">
              <a:buClr>
                <a:schemeClr val="accent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2000" dirty="0" smtClean="0">
                <a:solidFill>
                  <a:schemeClr val="accent1">
                    <a:lumMod val="50000"/>
                  </a:schemeClr>
                </a:solidFill>
              </a:rPr>
              <a:t>Calcul </a:t>
            </a:r>
            <a:r>
              <a:rPr lang="fr-FR" sz="2000" dirty="0">
                <a:solidFill>
                  <a:schemeClr val="accent1">
                    <a:lumMod val="50000"/>
                  </a:schemeClr>
                </a:solidFill>
              </a:rPr>
              <a:t>et </a:t>
            </a:r>
            <a:r>
              <a:rPr lang="fr-FR" sz="2000" b="1" dirty="0">
                <a:solidFill>
                  <a:schemeClr val="accent1">
                    <a:lumMod val="50000"/>
                  </a:schemeClr>
                </a:solidFill>
              </a:rPr>
              <a:t>comparaison </a:t>
            </a:r>
            <a:r>
              <a:rPr lang="fr-FR" sz="2000" b="1" dirty="0" smtClean="0">
                <a:solidFill>
                  <a:schemeClr val="accent1">
                    <a:lumMod val="50000"/>
                  </a:schemeClr>
                </a:solidFill>
              </a:rPr>
              <a:t>puissance</a:t>
            </a:r>
          </a:p>
          <a:p>
            <a:pPr marL="615950" lvl="0" indent="-457200" algn="just">
              <a:buClr>
                <a:schemeClr val="accent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615950" lvl="0" indent="-457200" algn="just">
              <a:buClr>
                <a:schemeClr val="accent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>
                    <a:lumMod val="50000"/>
                  </a:schemeClr>
                </a:solidFill>
              </a:rPr>
              <a:t>définir des </a:t>
            </a:r>
            <a:r>
              <a:rPr lang="fr-FR" sz="2000" b="1" dirty="0">
                <a:solidFill>
                  <a:schemeClr val="accent1">
                    <a:lumMod val="50000"/>
                  </a:schemeClr>
                </a:solidFill>
              </a:rPr>
              <a:t>seuils</a:t>
            </a:r>
            <a:r>
              <a:rPr lang="fr-FR" sz="2000" dirty="0">
                <a:solidFill>
                  <a:schemeClr val="accent1">
                    <a:lumMod val="50000"/>
                  </a:schemeClr>
                </a:solidFill>
              </a:rPr>
              <a:t> pour la puissance de Sol et </a:t>
            </a:r>
            <a:r>
              <a:rPr lang="fr-FR" sz="2000" dirty="0" smtClean="0">
                <a:solidFill>
                  <a:schemeClr val="accent1">
                    <a:lumMod val="50000"/>
                  </a:schemeClr>
                </a:solidFill>
              </a:rPr>
              <a:t>Mi</a:t>
            </a:r>
          </a:p>
          <a:p>
            <a:pPr marL="615950" lvl="0" indent="-457200" algn="just">
              <a:buClr>
                <a:schemeClr val="accent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615950" lvl="0" indent="-457200" algn="just">
              <a:buClr>
                <a:schemeClr val="accent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>
                    <a:lumMod val="50000"/>
                  </a:schemeClr>
                </a:solidFill>
              </a:rPr>
              <a:t>Faire un </a:t>
            </a:r>
            <a:r>
              <a:rPr lang="fr-FR" sz="2000" b="1" dirty="0">
                <a:solidFill>
                  <a:schemeClr val="accent1">
                    <a:lumMod val="50000"/>
                  </a:schemeClr>
                </a:solidFill>
              </a:rPr>
              <a:t>ET </a:t>
            </a:r>
            <a:r>
              <a:rPr lang="fr-FR" sz="2000" b="1" dirty="0" smtClean="0">
                <a:solidFill>
                  <a:schemeClr val="accent1">
                    <a:lumMod val="50000"/>
                  </a:schemeClr>
                </a:solidFill>
              </a:rPr>
              <a:t>logique</a:t>
            </a:r>
          </a:p>
          <a:p>
            <a:pPr marL="615950" lvl="0" indent="-457200" algn="just">
              <a:buClr>
                <a:schemeClr val="accent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615950" lvl="0" indent="-457200" algn="just">
              <a:buClr>
                <a:schemeClr val="accent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>
                    <a:lumMod val="50000"/>
                  </a:schemeClr>
                </a:solidFill>
              </a:rPr>
              <a:t>afficher </a:t>
            </a:r>
            <a:r>
              <a:rPr lang="fr-FR" sz="2000" b="1" dirty="0">
                <a:solidFill>
                  <a:schemeClr val="accent1">
                    <a:lumMod val="50000"/>
                  </a:schemeClr>
                </a:solidFill>
              </a:rPr>
              <a:t>1 ou 0 </a:t>
            </a:r>
            <a:r>
              <a:rPr lang="fr-FR" sz="2000" dirty="0">
                <a:solidFill>
                  <a:schemeClr val="accent1">
                    <a:lumMod val="50000"/>
                  </a:schemeClr>
                </a:solidFill>
              </a:rPr>
              <a:t>en fonction de la présence de Mi et </a:t>
            </a:r>
            <a:r>
              <a:rPr lang="fr-FR" sz="2000" dirty="0" smtClean="0">
                <a:solidFill>
                  <a:schemeClr val="accent1">
                    <a:lumMod val="50000"/>
                  </a:schemeClr>
                </a:solidFill>
              </a:rPr>
              <a:t>Sol </a:t>
            </a:r>
            <a:r>
              <a:rPr lang="fr-FR" sz="2000" dirty="0">
                <a:solidFill>
                  <a:schemeClr val="accent1">
                    <a:lumMod val="50000"/>
                  </a:schemeClr>
                </a:solidFill>
              </a:rPr>
              <a:t>ou non </a:t>
            </a:r>
          </a:p>
        </p:txBody>
      </p:sp>
      <p:grpSp>
        <p:nvGrpSpPr>
          <p:cNvPr id="22" name="Groupe 21"/>
          <p:cNvGrpSpPr/>
          <p:nvPr/>
        </p:nvGrpSpPr>
        <p:grpSpPr>
          <a:xfrm>
            <a:off x="199782" y="2390838"/>
            <a:ext cx="5673599" cy="3715657"/>
            <a:chOff x="843311" y="4929220"/>
            <a:chExt cx="3629627" cy="1740847"/>
          </a:xfrm>
        </p:grpSpPr>
        <p:grpSp>
          <p:nvGrpSpPr>
            <p:cNvPr id="23" name="Groupe 22"/>
            <p:cNvGrpSpPr/>
            <p:nvPr/>
          </p:nvGrpSpPr>
          <p:grpSpPr>
            <a:xfrm>
              <a:off x="843311" y="4934167"/>
              <a:ext cx="3629627" cy="1735900"/>
              <a:chOff x="202040" y="4790625"/>
              <a:chExt cx="3261511" cy="1472691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311944" y="4955407"/>
                <a:ext cx="3022738" cy="5687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:endParaRPr lang="fr-FR" dirty="0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311944" y="4872038"/>
                <a:ext cx="3069431" cy="1300161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Demi-cadre 27"/>
              <p:cNvSpPr/>
              <p:nvPr/>
            </p:nvSpPr>
            <p:spPr>
              <a:xfrm rot="10800000">
                <a:off x="2278755" y="5489123"/>
                <a:ext cx="1184796" cy="774193"/>
              </a:xfrm>
              <a:prstGeom prst="halfFrame">
                <a:avLst>
                  <a:gd name="adj1" fmla="val 16453"/>
                  <a:gd name="adj2" fmla="val 17198"/>
                </a:avLst>
              </a:prstGeom>
              <a:solidFill>
                <a:schemeClr val="accent1">
                  <a:lumMod val="50000"/>
                </a:schemeClr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Demi-cadre 29"/>
              <p:cNvSpPr/>
              <p:nvPr/>
            </p:nvSpPr>
            <p:spPr>
              <a:xfrm>
                <a:off x="202040" y="4790625"/>
                <a:ext cx="1345167" cy="774193"/>
              </a:xfrm>
              <a:prstGeom prst="halfFrame">
                <a:avLst>
                  <a:gd name="adj1" fmla="val 17127"/>
                  <a:gd name="adj2" fmla="val 16683"/>
                </a:avLst>
              </a:prstGeom>
              <a:solidFill>
                <a:schemeClr val="accent1">
                  <a:lumMod val="50000"/>
                </a:schemeClr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" name="Rectangle 24"/>
            <p:cNvSpPr/>
            <p:nvPr/>
          </p:nvSpPr>
          <p:spPr>
            <a:xfrm>
              <a:off x="1057026" y="4929220"/>
              <a:ext cx="963934" cy="1730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 smtClean="0">
                  <a:solidFill>
                    <a:schemeClr val="bg1"/>
                  </a:solidFill>
                </a:rPr>
                <a:t>EXPLICATIONS</a:t>
              </a:r>
              <a:endParaRPr lang="fr-FR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894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Espace réservé du numéro de diapositive 8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4A2E6-0603-4B5F-BBED-BF0F1E5C3525}" type="slidenum">
              <a:rPr lang="fr-FR" smtClean="0"/>
              <a:t>2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252413"/>
            <a:ext cx="10515600" cy="1325562"/>
          </a:xfrm>
        </p:spPr>
        <p:txBody>
          <a:bodyPr/>
          <a:lstStyle/>
          <a:p>
            <a:pPr algn="ctr"/>
            <a:r>
              <a:rPr lang="fr-F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Bahnschrift SemiBold" panose="020B0502040204020203" pitchFamily="34" charset="0"/>
              </a:rPr>
              <a:t>TABLE DES MATIÈRES</a:t>
            </a:r>
            <a:endParaRPr lang="fr-FR" dirty="0">
              <a:solidFill>
                <a:schemeClr val="accent1">
                  <a:lumMod val="20000"/>
                  <a:lumOff val="8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-116114"/>
            <a:ext cx="12192000" cy="3628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à coins arrondis 11"/>
          <p:cNvSpPr/>
          <p:nvPr/>
        </p:nvSpPr>
        <p:spPr>
          <a:xfrm>
            <a:off x="188686" y="1712686"/>
            <a:ext cx="11756571" cy="188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85543" y="1442231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4644548" y="1625601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2329997" y="1622231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20"/>
          <p:cNvCxnSpPr>
            <a:stCxn id="24" idx="2"/>
            <a:endCxn id="19" idx="6"/>
          </p:cNvCxnSpPr>
          <p:nvPr/>
        </p:nvCxnSpPr>
        <p:spPr>
          <a:xfrm flipH="1" flipV="1">
            <a:off x="624197" y="1802452"/>
            <a:ext cx="1801268" cy="5223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llipse 28"/>
          <p:cNvSpPr/>
          <p:nvPr/>
        </p:nvSpPr>
        <p:spPr>
          <a:xfrm>
            <a:off x="6836691" y="1445297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30"/>
          <p:cNvCxnSpPr>
            <a:stCxn id="32" idx="2"/>
            <a:endCxn id="24" idx="6"/>
          </p:cNvCxnSpPr>
          <p:nvPr/>
        </p:nvCxnSpPr>
        <p:spPr>
          <a:xfrm flipH="1" flipV="1">
            <a:off x="2605465" y="1807675"/>
            <a:ext cx="2120418" cy="738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>
            <a:stCxn id="34" idx="2"/>
            <a:endCxn id="32" idx="6"/>
          </p:cNvCxnSpPr>
          <p:nvPr/>
        </p:nvCxnSpPr>
        <p:spPr>
          <a:xfrm flipH="1">
            <a:off x="4905883" y="1799853"/>
            <a:ext cx="2113983" cy="856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3088144" y="2563326"/>
            <a:ext cx="6715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lphaUcPeriod"/>
            </a:pPr>
            <a:r>
              <a:rPr lang="fr-FR" sz="28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Light" pitchFamily="2" charset="0"/>
              </a:rPr>
              <a:t>CRÉATION D’UN SOUS-SYSTÈME</a:t>
            </a:r>
          </a:p>
          <a:p>
            <a:pPr algn="ctr"/>
            <a:r>
              <a:rPr lang="fr-FR" sz="28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Light" pitchFamily="2" charset="0"/>
              </a:rPr>
              <a:t>CEMAC</a:t>
            </a:r>
            <a:endParaRPr lang="fr-FR" sz="2800" b="1" dirty="0">
              <a:solidFill>
                <a:schemeClr val="accent1">
                  <a:lumMod val="20000"/>
                  <a:lumOff val="80000"/>
                </a:schemeClr>
              </a:solidFill>
              <a:latin typeface="HelvLight" pitchFamily="2" charset="0"/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264197" y="1622452"/>
            <a:ext cx="360000" cy="36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2425465" y="1717675"/>
            <a:ext cx="180000" cy="18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>
            <a:off x="4725883" y="1718413"/>
            <a:ext cx="180000" cy="18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>
            <a:off x="7019866" y="1619853"/>
            <a:ext cx="360000" cy="36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284406" y="159527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A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7048191" y="1610521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B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654718" y="3649781"/>
            <a:ext cx="53673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Light" pitchFamily="2" charset="0"/>
              </a:rPr>
              <a:t>Conception d’un sous-système de clé sonore</a:t>
            </a:r>
            <a:endParaRPr lang="fr-FR" sz="2000" i="1" dirty="0">
              <a:solidFill>
                <a:schemeClr val="accent1">
                  <a:lumMod val="20000"/>
                  <a:lumOff val="80000"/>
                </a:schemeClr>
              </a:solidFill>
              <a:latin typeface="HelvLight" pitchFamily="2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302386" y="4930940"/>
            <a:ext cx="57196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Light" pitchFamily="2" charset="0"/>
              </a:rPr>
              <a:t>Amélioration des fonctionnalités </a:t>
            </a:r>
          </a:p>
          <a:p>
            <a:pPr algn="ctr"/>
            <a:r>
              <a:rPr lang="fr-FR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Light" pitchFamily="2" charset="0"/>
              </a:rPr>
              <a:t>&amp;</a:t>
            </a:r>
          </a:p>
          <a:p>
            <a:pPr algn="ctr"/>
            <a:r>
              <a:rPr lang="fr-FR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Light" pitchFamily="2" charset="0"/>
              </a:rPr>
              <a:t>communication avec le système informatique</a:t>
            </a:r>
            <a:endParaRPr lang="fr-FR" sz="2000" i="1" dirty="0">
              <a:solidFill>
                <a:schemeClr val="accent1">
                  <a:lumMod val="20000"/>
                  <a:lumOff val="80000"/>
                </a:schemeClr>
              </a:solidFill>
              <a:latin typeface="HelvLight" pitchFamily="2" charset="0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3415589" y="2664331"/>
            <a:ext cx="586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Light" pitchFamily="2" charset="0"/>
              </a:rPr>
              <a:t>B. INTÉGRATION</a:t>
            </a:r>
            <a:endParaRPr lang="fr-FR" sz="2400" b="1" dirty="0">
              <a:solidFill>
                <a:schemeClr val="accent1">
                  <a:lumMod val="20000"/>
                  <a:lumOff val="80000"/>
                </a:schemeClr>
              </a:solidFill>
              <a:latin typeface="HelvLight" pitchFamily="2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747918" y="4330775"/>
            <a:ext cx="30315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000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HelvLight" pitchFamily="2" charset="0"/>
              </a:rPr>
              <a:t>Communication CeMac </a:t>
            </a:r>
            <a:r>
              <a:rPr lang="fr-FR" sz="2000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HelvLight" pitchFamily="2" charset="0"/>
                <a:sym typeface="Wingdings" panose="05000000000000000000" pitchFamily="2" charset="2"/>
              </a:rPr>
              <a:t> Passerelle</a:t>
            </a:r>
            <a:endParaRPr lang="fr-FR" sz="2000" i="1" dirty="0">
              <a:solidFill>
                <a:schemeClr val="accent1">
                  <a:lumMod val="20000"/>
                  <a:lumOff val="80000"/>
                </a:schemeClr>
              </a:solidFill>
              <a:latin typeface="HelvLight" pitchFamily="2" charset="0"/>
            </a:endParaRPr>
          </a:p>
        </p:txBody>
      </p:sp>
      <p:sp>
        <p:nvSpPr>
          <p:cNvPr id="70" name="Ellipse 69"/>
          <p:cNvSpPr/>
          <p:nvPr/>
        </p:nvSpPr>
        <p:spPr>
          <a:xfrm>
            <a:off x="9489112" y="1623825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Ellipse 70"/>
          <p:cNvSpPr/>
          <p:nvPr/>
        </p:nvSpPr>
        <p:spPr>
          <a:xfrm>
            <a:off x="9584580" y="1719269"/>
            <a:ext cx="180000" cy="18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5" name="Connecteur droit 34"/>
          <p:cNvCxnSpPr>
            <a:stCxn id="71" idx="2"/>
            <a:endCxn id="34" idx="6"/>
          </p:cNvCxnSpPr>
          <p:nvPr/>
        </p:nvCxnSpPr>
        <p:spPr>
          <a:xfrm flipH="1" flipV="1">
            <a:off x="7379866" y="1799853"/>
            <a:ext cx="2204714" cy="9416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Ellipse 86"/>
          <p:cNvSpPr/>
          <p:nvPr/>
        </p:nvSpPr>
        <p:spPr>
          <a:xfrm>
            <a:off x="11700814" y="1631433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Ellipse 87"/>
          <p:cNvSpPr/>
          <p:nvPr/>
        </p:nvSpPr>
        <p:spPr>
          <a:xfrm>
            <a:off x="11796282" y="1726877"/>
            <a:ext cx="180000" cy="18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90"/>
          <p:cNvSpPr/>
          <p:nvPr/>
        </p:nvSpPr>
        <p:spPr>
          <a:xfrm>
            <a:off x="4750642" y="5138233"/>
            <a:ext cx="31838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000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HelvLight" pitchFamily="2" charset="0"/>
              </a:rPr>
              <a:t>Communication Passerelle </a:t>
            </a:r>
            <a:r>
              <a:rPr lang="fr-FR" sz="2000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HelvLight" pitchFamily="2" charset="0"/>
                <a:sym typeface="Wingdings" panose="05000000000000000000" pitchFamily="2" charset="2"/>
              </a:rPr>
              <a:t> Site Web</a:t>
            </a:r>
            <a:endParaRPr lang="fr-FR" sz="2000" i="1" dirty="0">
              <a:solidFill>
                <a:schemeClr val="accent1">
                  <a:lumMod val="20000"/>
                  <a:lumOff val="80000"/>
                </a:schemeClr>
              </a:solidFill>
              <a:latin typeface="HelvLight" pitchFamily="2" charset="0"/>
            </a:endParaRPr>
          </a:p>
        </p:txBody>
      </p:sp>
      <p:cxnSp>
        <p:nvCxnSpPr>
          <p:cNvPr id="93" name="Connecteur droit 92"/>
          <p:cNvCxnSpPr>
            <a:stCxn id="88" idx="2"/>
            <a:endCxn id="71" idx="6"/>
          </p:cNvCxnSpPr>
          <p:nvPr/>
        </p:nvCxnSpPr>
        <p:spPr>
          <a:xfrm flipH="1" flipV="1">
            <a:off x="9764580" y="1809269"/>
            <a:ext cx="2031702" cy="7608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846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5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60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4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5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8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8" grpId="1"/>
      <p:bldP spid="19" grpId="0" animBg="1"/>
      <p:bldP spid="24" grpId="0" animBg="1"/>
      <p:bldP spid="32" grpId="0" animBg="1"/>
      <p:bldP spid="34" grpId="0" animBg="1"/>
      <p:bldP spid="54" grpId="0"/>
      <p:bldP spid="54" grpId="1"/>
      <p:bldP spid="56" grpId="0"/>
      <p:bldP spid="56" grpId="1"/>
      <p:bldP spid="57" grpId="0"/>
      <p:bldP spid="57" grpId="1"/>
      <p:bldP spid="67" grpId="0"/>
      <p:bldP spid="67" grpId="1"/>
      <p:bldP spid="71" grpId="0" animBg="1"/>
      <p:bldP spid="88" grpId="0" animBg="1"/>
      <p:bldP spid="91" grpId="0"/>
      <p:bldP spid="91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/>
          <p:cNvGrpSpPr/>
          <p:nvPr/>
        </p:nvGrpSpPr>
        <p:grpSpPr>
          <a:xfrm>
            <a:off x="7995117" y="2883695"/>
            <a:ext cx="1272805" cy="1304105"/>
            <a:chOff x="6170264" y="4423269"/>
            <a:chExt cx="1272805" cy="1304105"/>
          </a:xfrm>
        </p:grpSpPr>
        <p:pic>
          <p:nvPicPr>
            <p:cNvPr id="2053" name="Picture 5" descr="D:\Users\T0189346\Documents\[PERSO] doc Aprentissage\ISEP\engin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1856" y="4590511"/>
              <a:ext cx="969619" cy="969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Ellipse 35"/>
            <p:cNvSpPr/>
            <p:nvPr/>
          </p:nvSpPr>
          <p:spPr>
            <a:xfrm>
              <a:off x="6170264" y="4423269"/>
              <a:ext cx="1272805" cy="1304105"/>
            </a:xfrm>
            <a:prstGeom prst="ellipse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2911092" y="2883693"/>
            <a:ext cx="1272805" cy="1304105"/>
            <a:chOff x="1932948" y="4094664"/>
            <a:chExt cx="1272805" cy="1304105"/>
          </a:xfrm>
        </p:grpSpPr>
        <p:sp>
          <p:nvSpPr>
            <p:cNvPr id="30" name="Ellipse 29"/>
            <p:cNvSpPr/>
            <p:nvPr/>
          </p:nvSpPr>
          <p:spPr>
            <a:xfrm>
              <a:off x="1932948" y="4094664"/>
              <a:ext cx="1272805" cy="1304105"/>
            </a:xfrm>
            <a:prstGeom prst="ellipse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050" name="Picture 2" descr="D:\Users\T0189346\Documents\[PERSO] doc Aprentissage\ISEP\sun_light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6634" y="4222933"/>
              <a:ext cx="1045435" cy="1047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e 6"/>
          <p:cNvGrpSpPr/>
          <p:nvPr/>
        </p:nvGrpSpPr>
        <p:grpSpPr>
          <a:xfrm>
            <a:off x="2911092" y="2855341"/>
            <a:ext cx="1272805" cy="1304105"/>
            <a:chOff x="4026140" y="4094664"/>
            <a:chExt cx="1272805" cy="1304105"/>
          </a:xfrm>
        </p:grpSpPr>
        <p:sp>
          <p:nvSpPr>
            <p:cNvPr id="31" name="Ellipse 30"/>
            <p:cNvSpPr/>
            <p:nvPr/>
          </p:nvSpPr>
          <p:spPr>
            <a:xfrm>
              <a:off x="4026140" y="4094664"/>
              <a:ext cx="1272805" cy="1304105"/>
            </a:xfrm>
            <a:prstGeom prst="ellipse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052" name="Picture 4" descr="D:\Users\T0189346\Documents\[PERSO] doc Aprentissage\ISEP\infrared-beam-sending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1362" y="4353888"/>
              <a:ext cx="842362" cy="842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à coins arrondis 11"/>
          <p:cNvSpPr/>
          <p:nvPr/>
        </p:nvSpPr>
        <p:spPr>
          <a:xfrm>
            <a:off x="458893" y="465113"/>
            <a:ext cx="11422742" cy="2223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152257" y="223031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7823782" y="39189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3433796" y="38852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11212233" y="255124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330911" y="40325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529264" y="483964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>
            <a:off x="7905117" y="484702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>
            <a:off x="11395408" y="429680"/>
            <a:ext cx="360000" cy="36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351120" y="39512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A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11423733" y="42034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B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4A2E6-0603-4B5F-BBED-BF0F1E5C3525}" type="slidenum">
              <a:rPr lang="fr-FR" smtClean="0"/>
              <a:t>20</a:t>
            </a:fld>
            <a:endParaRPr lang="fr-FR"/>
          </a:p>
        </p:txBody>
      </p:sp>
      <p:cxnSp>
        <p:nvCxnSpPr>
          <p:cNvPr id="5" name="Connecteur droit 4"/>
          <p:cNvCxnSpPr>
            <a:stCxn id="19" idx="6"/>
            <a:endCxn id="24" idx="2"/>
          </p:cNvCxnSpPr>
          <p:nvPr/>
        </p:nvCxnSpPr>
        <p:spPr>
          <a:xfrm flipV="1">
            <a:off x="690911" y="573964"/>
            <a:ext cx="2838353" cy="9288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911097" y="827141"/>
            <a:ext cx="34053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 smtClean="0">
                <a:solidFill>
                  <a:schemeClr val="bg1">
                    <a:alpha val="35000"/>
                  </a:schemeClr>
                </a:solidFill>
              </a:rPr>
              <a:t>Conception d’un sous-système de clé sonore</a:t>
            </a:r>
            <a:endParaRPr lang="fr-FR" sz="2000" dirty="0">
              <a:solidFill>
                <a:schemeClr val="bg1">
                  <a:alpha val="35000"/>
                </a:schemeClr>
              </a:solidFill>
            </a:endParaRPr>
          </a:p>
        </p:txBody>
      </p:sp>
      <p:cxnSp>
        <p:nvCxnSpPr>
          <p:cNvPr id="16" name="Connecteur droit 15"/>
          <p:cNvCxnSpPr>
            <a:stCxn id="24" idx="6"/>
            <a:endCxn id="32" idx="2"/>
          </p:cNvCxnSpPr>
          <p:nvPr/>
        </p:nvCxnSpPr>
        <p:spPr>
          <a:xfrm>
            <a:off x="3709264" y="573964"/>
            <a:ext cx="4195853" cy="738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785642" y="772316"/>
            <a:ext cx="44271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 smtClean="0">
                <a:solidFill>
                  <a:schemeClr val="bg1">
                    <a:alpha val="35000"/>
                  </a:schemeClr>
                </a:solidFill>
              </a:rPr>
              <a:t>Amélioration des fonctionnalités avec le système informatique</a:t>
            </a:r>
            <a:endParaRPr lang="fr-FR" sz="2000" dirty="0">
              <a:solidFill>
                <a:schemeClr val="bg1">
                  <a:alpha val="35000"/>
                </a:schemeClr>
              </a:solidFill>
            </a:endParaRPr>
          </a:p>
        </p:txBody>
      </p:sp>
      <p:grpSp>
        <p:nvGrpSpPr>
          <p:cNvPr id="6" name="Groupe 5"/>
          <p:cNvGrpSpPr/>
          <p:nvPr/>
        </p:nvGrpSpPr>
        <p:grpSpPr>
          <a:xfrm>
            <a:off x="2449264" y="2185626"/>
            <a:ext cx="2160000" cy="2160000"/>
            <a:chOff x="2573998" y="2191657"/>
            <a:chExt cx="1800001" cy="1800000"/>
          </a:xfrm>
        </p:grpSpPr>
        <p:sp>
          <p:nvSpPr>
            <p:cNvPr id="2" name="Ellipse 1"/>
            <p:cNvSpPr/>
            <p:nvPr/>
          </p:nvSpPr>
          <p:spPr>
            <a:xfrm>
              <a:off x="2573998" y="2191657"/>
              <a:ext cx="1800000" cy="1800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2573999" y="2895484"/>
              <a:ext cx="1800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smtClean="0">
                  <a:solidFill>
                    <a:schemeClr val="bg1"/>
                  </a:solidFill>
                </a:rPr>
                <a:t>CAPTEURS</a:t>
              </a:r>
              <a:endParaRPr lang="fr-FR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e 3"/>
          <p:cNvGrpSpPr/>
          <p:nvPr/>
        </p:nvGrpSpPr>
        <p:grpSpPr>
          <a:xfrm>
            <a:off x="7555424" y="2191793"/>
            <a:ext cx="2160000" cy="2160000"/>
            <a:chOff x="7823782" y="2191657"/>
            <a:chExt cx="1805565" cy="1800000"/>
          </a:xfrm>
        </p:grpSpPr>
        <p:sp>
          <p:nvSpPr>
            <p:cNvPr id="27" name="Ellipse 26"/>
            <p:cNvSpPr/>
            <p:nvPr/>
          </p:nvSpPr>
          <p:spPr>
            <a:xfrm>
              <a:off x="7829347" y="2191657"/>
              <a:ext cx="1800000" cy="1800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823782" y="2917140"/>
              <a:ext cx="180556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2000" b="1" dirty="0" smtClean="0">
                  <a:solidFill>
                    <a:schemeClr val="bg1"/>
                  </a:solidFill>
                </a:rPr>
                <a:t>ACTIONNEURS</a:t>
              </a:r>
              <a:endParaRPr lang="fr-FR" sz="2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226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59259E-6 L -0.08959 0.23148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9" y="1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7.40741E-7 L 0.08958 0.22593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79" y="1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7.40741E-7 L -2.70833E-6 0.23333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à coins arrondis 11"/>
          <p:cNvSpPr/>
          <p:nvPr/>
        </p:nvSpPr>
        <p:spPr>
          <a:xfrm>
            <a:off x="458893" y="465113"/>
            <a:ext cx="11422742" cy="2223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152257" y="223031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7823782" y="39189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3433796" y="38852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11212233" y="255124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330911" y="40325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529264" y="483964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>
            <a:off x="7905117" y="484702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>
            <a:off x="11395408" y="429680"/>
            <a:ext cx="360000" cy="36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351120" y="39512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A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11423733" y="42034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B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4A2E6-0603-4B5F-BBED-BF0F1E5C3525}" type="slidenum">
              <a:rPr lang="fr-FR" smtClean="0"/>
              <a:t>21</a:t>
            </a:fld>
            <a:endParaRPr lang="fr-FR"/>
          </a:p>
        </p:txBody>
      </p:sp>
      <p:cxnSp>
        <p:nvCxnSpPr>
          <p:cNvPr id="5" name="Connecteur droit 4"/>
          <p:cNvCxnSpPr>
            <a:stCxn id="19" idx="6"/>
            <a:endCxn id="24" idx="2"/>
          </p:cNvCxnSpPr>
          <p:nvPr/>
        </p:nvCxnSpPr>
        <p:spPr>
          <a:xfrm flipV="1">
            <a:off x="690911" y="573964"/>
            <a:ext cx="2838353" cy="9288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911097" y="827141"/>
            <a:ext cx="34053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 smtClean="0">
                <a:solidFill>
                  <a:schemeClr val="bg1">
                    <a:alpha val="35000"/>
                  </a:schemeClr>
                </a:solidFill>
              </a:rPr>
              <a:t>Conception d’un sous-système de clé sonore</a:t>
            </a:r>
            <a:endParaRPr lang="fr-FR" sz="2000" dirty="0">
              <a:solidFill>
                <a:schemeClr val="bg1">
                  <a:alpha val="35000"/>
                </a:schemeClr>
              </a:solidFill>
            </a:endParaRPr>
          </a:p>
        </p:txBody>
      </p:sp>
      <p:cxnSp>
        <p:nvCxnSpPr>
          <p:cNvPr id="16" name="Connecteur droit 15"/>
          <p:cNvCxnSpPr>
            <a:stCxn id="24" idx="6"/>
            <a:endCxn id="32" idx="2"/>
          </p:cNvCxnSpPr>
          <p:nvPr/>
        </p:nvCxnSpPr>
        <p:spPr>
          <a:xfrm>
            <a:off x="3709264" y="573964"/>
            <a:ext cx="4195853" cy="738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785642" y="813849"/>
            <a:ext cx="44271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 smtClean="0">
                <a:solidFill>
                  <a:schemeClr val="bg1">
                    <a:alpha val="35000"/>
                  </a:schemeClr>
                </a:solidFill>
              </a:rPr>
              <a:t>Amélioration des fonctionnalités et communication avec le système informatique</a:t>
            </a:r>
            <a:endParaRPr lang="fr-FR" sz="2000" dirty="0">
              <a:solidFill>
                <a:schemeClr val="bg1">
                  <a:alpha val="35000"/>
                </a:schemeClr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105131" y="1625658"/>
            <a:ext cx="2384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i="1" dirty="0" smtClean="0">
                <a:solidFill>
                  <a:schemeClr val="accent1">
                    <a:lumMod val="50000"/>
                  </a:schemeClr>
                </a:solidFill>
              </a:rPr>
              <a:t>Capteurs: </a:t>
            </a:r>
            <a:r>
              <a:rPr lang="fr-FR" b="1" i="1" dirty="0" smtClean="0">
                <a:solidFill>
                  <a:schemeClr val="accent1">
                    <a:lumMod val="50000"/>
                  </a:schemeClr>
                </a:solidFill>
              </a:rPr>
              <a:t>LUMINOSITÉ</a:t>
            </a:r>
            <a:endParaRPr lang="fr-FR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0264" y="2436212"/>
            <a:ext cx="4862325" cy="3362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roupe 24"/>
          <p:cNvGrpSpPr/>
          <p:nvPr/>
        </p:nvGrpSpPr>
        <p:grpSpPr>
          <a:xfrm>
            <a:off x="351120" y="2421555"/>
            <a:ext cx="5673599" cy="3715657"/>
            <a:chOff x="843311" y="4929220"/>
            <a:chExt cx="3629627" cy="1740847"/>
          </a:xfrm>
        </p:grpSpPr>
        <p:grpSp>
          <p:nvGrpSpPr>
            <p:cNvPr id="26" name="Groupe 25"/>
            <p:cNvGrpSpPr/>
            <p:nvPr/>
          </p:nvGrpSpPr>
          <p:grpSpPr>
            <a:xfrm>
              <a:off x="843311" y="4934167"/>
              <a:ext cx="3629627" cy="1735900"/>
              <a:chOff x="202040" y="4790625"/>
              <a:chExt cx="3261511" cy="1472691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311944" y="4955407"/>
                <a:ext cx="3022738" cy="5687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:endParaRPr lang="fr-FR" dirty="0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311944" y="4872038"/>
                <a:ext cx="3069431" cy="1300161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Demi-cadre 30"/>
              <p:cNvSpPr/>
              <p:nvPr/>
            </p:nvSpPr>
            <p:spPr>
              <a:xfrm rot="10800000">
                <a:off x="2278755" y="5489123"/>
                <a:ext cx="1184796" cy="774193"/>
              </a:xfrm>
              <a:prstGeom prst="halfFrame">
                <a:avLst>
                  <a:gd name="adj1" fmla="val 16453"/>
                  <a:gd name="adj2" fmla="val 17198"/>
                </a:avLst>
              </a:prstGeom>
              <a:solidFill>
                <a:schemeClr val="accent1">
                  <a:lumMod val="50000"/>
                </a:schemeClr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Demi-cadre 32"/>
              <p:cNvSpPr/>
              <p:nvPr/>
            </p:nvSpPr>
            <p:spPr>
              <a:xfrm>
                <a:off x="202040" y="4790625"/>
                <a:ext cx="1345167" cy="774193"/>
              </a:xfrm>
              <a:prstGeom prst="halfFrame">
                <a:avLst>
                  <a:gd name="adj1" fmla="val 17127"/>
                  <a:gd name="adj2" fmla="val 16683"/>
                </a:avLst>
              </a:prstGeom>
              <a:solidFill>
                <a:schemeClr val="accent1">
                  <a:lumMod val="50000"/>
                </a:schemeClr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" name="Rectangle 26"/>
            <p:cNvSpPr/>
            <p:nvPr/>
          </p:nvSpPr>
          <p:spPr>
            <a:xfrm>
              <a:off x="1057026" y="4929220"/>
              <a:ext cx="819583" cy="1730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 smtClean="0">
                  <a:solidFill>
                    <a:schemeClr val="bg1"/>
                  </a:solidFill>
                </a:rPr>
                <a:t>DEFINITION</a:t>
              </a:r>
              <a:endParaRPr lang="fr-FR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90910" y="2790887"/>
            <a:ext cx="4973289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fr-FR" b="1" dirty="0" smtClean="0">
                <a:solidFill>
                  <a:srgbClr val="1F4E79"/>
                </a:solidFill>
              </a:rPr>
              <a:t>Photorésistance </a:t>
            </a:r>
            <a:r>
              <a:rPr lang="fr-FR" dirty="0" smtClean="0">
                <a:solidFill>
                  <a:srgbClr val="1F4E79"/>
                </a:solidFill>
              </a:rPr>
              <a:t>(Capteur passif):</a:t>
            </a:r>
          </a:p>
          <a:p>
            <a:pPr lvl="0">
              <a:lnSpc>
                <a:spcPct val="150000"/>
              </a:lnSpc>
            </a:pPr>
            <a:endParaRPr lang="fr-FR" dirty="0" smtClean="0">
              <a:solidFill>
                <a:srgbClr val="1F4E79"/>
              </a:solidFill>
            </a:endParaRPr>
          </a:p>
          <a:p>
            <a:pPr lvl="0" algn="just">
              <a:lnSpc>
                <a:spcPct val="150000"/>
              </a:lnSpc>
            </a:pPr>
            <a:r>
              <a:rPr lang="fr-FR" dirty="0" smtClean="0">
                <a:solidFill>
                  <a:srgbClr val="1F4E79"/>
                </a:solidFill>
              </a:rPr>
              <a:t>Cellules photoélectriques sensibles </a:t>
            </a:r>
            <a:r>
              <a:rPr lang="fr-FR" dirty="0">
                <a:solidFill>
                  <a:srgbClr val="1F4E79"/>
                </a:solidFill>
              </a:rPr>
              <a:t>à la quantité de lumière reçue. Une variation de lumière provoque une  variation de signal. </a:t>
            </a:r>
            <a:endParaRPr lang="fr-FR" dirty="0" smtClean="0">
              <a:solidFill>
                <a:srgbClr val="1F4E79"/>
              </a:solidFill>
            </a:endParaRPr>
          </a:p>
          <a:p>
            <a:pPr lvl="0" algn="just">
              <a:lnSpc>
                <a:spcPct val="150000"/>
              </a:lnSpc>
            </a:pPr>
            <a:endParaRPr lang="fr-FR" dirty="0" smtClean="0">
              <a:solidFill>
                <a:srgbClr val="1F4E79"/>
              </a:solidFill>
            </a:endParaRPr>
          </a:p>
          <a:p>
            <a:pPr lvl="0" algn="just">
              <a:lnSpc>
                <a:spcPct val="150000"/>
              </a:lnSpc>
            </a:pPr>
            <a:r>
              <a:rPr lang="fr-FR" dirty="0">
                <a:solidFill>
                  <a:srgbClr val="1F4E79"/>
                </a:solidFill>
              </a:rPr>
              <a:t>P</a:t>
            </a:r>
            <a:r>
              <a:rPr lang="fr-FR" dirty="0" smtClean="0">
                <a:solidFill>
                  <a:srgbClr val="1F4E79"/>
                </a:solidFill>
              </a:rPr>
              <a:t>lus </a:t>
            </a:r>
            <a:r>
              <a:rPr lang="fr-FR" dirty="0">
                <a:solidFill>
                  <a:srgbClr val="1F4E79"/>
                </a:solidFill>
              </a:rPr>
              <a:t>il y a de lumière, plus la résistance est </a:t>
            </a:r>
            <a:r>
              <a:rPr lang="fr-FR" dirty="0" smtClean="0">
                <a:solidFill>
                  <a:srgbClr val="1F4E79"/>
                </a:solidFill>
              </a:rPr>
              <a:t>basse.</a:t>
            </a:r>
            <a:endParaRPr lang="fr-FR" dirty="0">
              <a:solidFill>
                <a:srgbClr val="1F4E7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11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à coins arrondis 11"/>
          <p:cNvSpPr/>
          <p:nvPr/>
        </p:nvSpPr>
        <p:spPr>
          <a:xfrm>
            <a:off x="458893" y="465113"/>
            <a:ext cx="11422742" cy="2223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152257" y="223031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7823782" y="39189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3433796" y="38852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11212233" y="255124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330911" y="40325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529264" y="483964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>
            <a:off x="7905117" y="484702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>
            <a:off x="11395408" y="429680"/>
            <a:ext cx="360000" cy="36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351120" y="39512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A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11423733" y="42034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B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4A2E6-0603-4B5F-BBED-BF0F1E5C3525}" type="slidenum">
              <a:rPr lang="fr-FR" smtClean="0"/>
              <a:t>22</a:t>
            </a:fld>
            <a:endParaRPr lang="fr-FR"/>
          </a:p>
        </p:txBody>
      </p:sp>
      <p:cxnSp>
        <p:nvCxnSpPr>
          <p:cNvPr id="5" name="Connecteur droit 4"/>
          <p:cNvCxnSpPr>
            <a:stCxn id="19" idx="6"/>
            <a:endCxn id="24" idx="2"/>
          </p:cNvCxnSpPr>
          <p:nvPr/>
        </p:nvCxnSpPr>
        <p:spPr>
          <a:xfrm flipV="1">
            <a:off x="690911" y="573964"/>
            <a:ext cx="2838353" cy="9288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911097" y="827141"/>
            <a:ext cx="34053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 smtClean="0">
                <a:solidFill>
                  <a:schemeClr val="bg1">
                    <a:alpha val="35000"/>
                  </a:schemeClr>
                </a:solidFill>
              </a:rPr>
              <a:t>Conception d’un sous-système de clé sonore</a:t>
            </a:r>
            <a:endParaRPr lang="fr-FR" sz="2000" dirty="0">
              <a:solidFill>
                <a:schemeClr val="bg1">
                  <a:alpha val="35000"/>
                </a:schemeClr>
              </a:solidFill>
            </a:endParaRPr>
          </a:p>
        </p:txBody>
      </p:sp>
      <p:cxnSp>
        <p:nvCxnSpPr>
          <p:cNvPr id="16" name="Connecteur droit 15"/>
          <p:cNvCxnSpPr>
            <a:stCxn id="24" idx="6"/>
            <a:endCxn id="32" idx="2"/>
          </p:cNvCxnSpPr>
          <p:nvPr/>
        </p:nvCxnSpPr>
        <p:spPr>
          <a:xfrm>
            <a:off x="3709264" y="573964"/>
            <a:ext cx="4195853" cy="738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785642" y="813849"/>
            <a:ext cx="44271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 smtClean="0">
                <a:solidFill>
                  <a:schemeClr val="bg1">
                    <a:alpha val="35000"/>
                  </a:schemeClr>
                </a:solidFill>
              </a:rPr>
              <a:t>Amélioration des fonctionnalités et communication avec le système informatique</a:t>
            </a:r>
            <a:endParaRPr lang="fr-FR" sz="2000" dirty="0">
              <a:solidFill>
                <a:schemeClr val="bg1">
                  <a:alpha val="35000"/>
                </a:schemeClr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105131" y="1625658"/>
            <a:ext cx="2384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i="1" dirty="0" smtClean="0">
                <a:solidFill>
                  <a:schemeClr val="accent1">
                    <a:lumMod val="50000"/>
                  </a:schemeClr>
                </a:solidFill>
              </a:rPr>
              <a:t>Capteurs: </a:t>
            </a:r>
            <a:r>
              <a:rPr lang="fr-FR" b="1" i="1" dirty="0" smtClean="0">
                <a:solidFill>
                  <a:schemeClr val="accent1">
                    <a:lumMod val="50000"/>
                  </a:schemeClr>
                </a:solidFill>
              </a:rPr>
              <a:t>LUMINOSITÉ</a:t>
            </a:r>
            <a:endParaRPr lang="fr-FR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5" name="Shape 263"/>
          <p:cNvPicPr preferRelativeResize="0"/>
          <p:nvPr/>
        </p:nvPicPr>
        <p:blipFill rotWithShape="1">
          <a:blip r:embed="rId3">
            <a:alphaModFix/>
          </a:blip>
          <a:srcRect l="11790" r="22596" b="28982"/>
          <a:stretch/>
        </p:blipFill>
        <p:spPr>
          <a:xfrm>
            <a:off x="3229742" y="1810324"/>
            <a:ext cx="6028558" cy="48825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73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4A2E6-0603-4B5F-BBED-BF0F1E5C3525}" type="slidenum">
              <a:rPr lang="fr-FR" smtClean="0"/>
              <a:t>23</a:t>
            </a:fld>
            <a:endParaRPr lang="fr-FR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710316" y="523600"/>
            <a:ext cx="10813143" cy="552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/>
              <a:t>VIDEO CAPTEUR LUMINOSITÉ</a:t>
            </a:r>
            <a:endParaRPr lang="fr-FR" dirty="0"/>
          </a:p>
        </p:txBody>
      </p:sp>
      <p:grpSp>
        <p:nvGrpSpPr>
          <p:cNvPr id="5" name="Groupe 4"/>
          <p:cNvGrpSpPr/>
          <p:nvPr/>
        </p:nvGrpSpPr>
        <p:grpSpPr>
          <a:xfrm>
            <a:off x="561157" y="392972"/>
            <a:ext cx="11102342" cy="5868128"/>
            <a:chOff x="561157" y="392972"/>
            <a:chExt cx="11102342" cy="5868128"/>
          </a:xfrm>
        </p:grpSpPr>
        <p:sp>
          <p:nvSpPr>
            <p:cNvPr id="6" name="Rectangle 5"/>
            <p:cNvSpPr/>
            <p:nvPr/>
          </p:nvSpPr>
          <p:spPr>
            <a:xfrm>
              <a:off x="710316" y="523600"/>
              <a:ext cx="10813143" cy="561340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Demi-cadre 6"/>
            <p:cNvSpPr/>
            <p:nvPr/>
          </p:nvSpPr>
          <p:spPr>
            <a:xfrm>
              <a:off x="561157" y="392972"/>
              <a:ext cx="2880000" cy="2880000"/>
            </a:xfrm>
            <a:prstGeom prst="halfFrame">
              <a:avLst>
                <a:gd name="adj1" fmla="val 10487"/>
                <a:gd name="adj2" fmla="val 11554"/>
              </a:avLst>
            </a:prstGeom>
            <a:solidFill>
              <a:schemeClr val="bg1"/>
            </a:solidFill>
            <a:ln w="152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" name="Demi-cadre 7"/>
            <p:cNvSpPr/>
            <p:nvPr/>
          </p:nvSpPr>
          <p:spPr>
            <a:xfrm rot="10800000">
              <a:off x="8783499" y="3381100"/>
              <a:ext cx="2880000" cy="2880000"/>
            </a:xfrm>
            <a:prstGeom prst="halfFrame">
              <a:avLst>
                <a:gd name="adj1" fmla="val 11810"/>
                <a:gd name="adj2" fmla="val 11554"/>
              </a:avLst>
            </a:prstGeom>
            <a:solidFill>
              <a:schemeClr val="bg1"/>
            </a:solidFill>
            <a:ln w="152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617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à coins arrondis 11"/>
          <p:cNvSpPr/>
          <p:nvPr/>
        </p:nvSpPr>
        <p:spPr>
          <a:xfrm>
            <a:off x="458893" y="465113"/>
            <a:ext cx="11422742" cy="2223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152257" y="223031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7823782" y="39189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3433796" y="38852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11212233" y="255124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330911" y="40325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529264" y="483964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>
            <a:off x="7905117" y="484702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>
            <a:off x="11395408" y="429680"/>
            <a:ext cx="360000" cy="36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351120" y="39512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A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11423733" y="42034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B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4A2E6-0603-4B5F-BBED-BF0F1E5C3525}" type="slidenum">
              <a:rPr lang="fr-FR" smtClean="0"/>
              <a:t>24</a:t>
            </a:fld>
            <a:endParaRPr lang="fr-FR"/>
          </a:p>
        </p:txBody>
      </p:sp>
      <p:cxnSp>
        <p:nvCxnSpPr>
          <p:cNvPr id="5" name="Connecteur droit 4"/>
          <p:cNvCxnSpPr>
            <a:stCxn id="19" idx="6"/>
            <a:endCxn id="24" idx="2"/>
          </p:cNvCxnSpPr>
          <p:nvPr/>
        </p:nvCxnSpPr>
        <p:spPr>
          <a:xfrm flipV="1">
            <a:off x="690911" y="573964"/>
            <a:ext cx="2838353" cy="9288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911097" y="827141"/>
            <a:ext cx="34053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 smtClean="0">
                <a:solidFill>
                  <a:schemeClr val="bg1">
                    <a:alpha val="35000"/>
                  </a:schemeClr>
                </a:solidFill>
              </a:rPr>
              <a:t>Conception d’un sous-système de clé sonore</a:t>
            </a:r>
            <a:endParaRPr lang="fr-FR" sz="2000" dirty="0">
              <a:solidFill>
                <a:schemeClr val="bg1">
                  <a:alpha val="35000"/>
                </a:schemeClr>
              </a:solidFill>
            </a:endParaRPr>
          </a:p>
        </p:txBody>
      </p:sp>
      <p:cxnSp>
        <p:nvCxnSpPr>
          <p:cNvPr id="16" name="Connecteur droit 15"/>
          <p:cNvCxnSpPr>
            <a:stCxn id="24" idx="6"/>
            <a:endCxn id="32" idx="2"/>
          </p:cNvCxnSpPr>
          <p:nvPr/>
        </p:nvCxnSpPr>
        <p:spPr>
          <a:xfrm>
            <a:off x="3709264" y="573964"/>
            <a:ext cx="4195853" cy="738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785642" y="788449"/>
            <a:ext cx="44271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 smtClean="0">
                <a:solidFill>
                  <a:schemeClr val="bg1">
                    <a:alpha val="35000"/>
                  </a:schemeClr>
                </a:solidFill>
              </a:rPr>
              <a:t>Amélioration des fonctionnalités et communication avec le système informatique</a:t>
            </a:r>
            <a:endParaRPr lang="fr-FR" sz="2000" dirty="0">
              <a:solidFill>
                <a:schemeClr val="bg1">
                  <a:alpha val="35000"/>
                </a:schemeClr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105131" y="1625658"/>
            <a:ext cx="2462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i="1" dirty="0" smtClean="0">
                <a:solidFill>
                  <a:schemeClr val="accent1">
                    <a:lumMod val="50000"/>
                  </a:schemeClr>
                </a:solidFill>
              </a:rPr>
              <a:t>Capteurs: </a:t>
            </a:r>
            <a:r>
              <a:rPr lang="fr-FR" b="1" i="1" dirty="0" smtClean="0">
                <a:solidFill>
                  <a:schemeClr val="accent1">
                    <a:lumMod val="50000"/>
                  </a:schemeClr>
                </a:solidFill>
              </a:rPr>
              <a:t>INFRAROUGE</a:t>
            </a:r>
            <a:endParaRPr lang="fr-FR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2" name="Shape 279"/>
          <p:cNvPicPr preferRelativeResize="0"/>
          <p:nvPr/>
        </p:nvPicPr>
        <p:blipFill rotWithShape="1">
          <a:blip r:embed="rId3">
            <a:alphaModFix/>
          </a:blip>
          <a:srcRect b="21376"/>
          <a:stretch/>
        </p:blipFill>
        <p:spPr>
          <a:xfrm>
            <a:off x="6792397" y="1804112"/>
            <a:ext cx="4933835" cy="37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Shape 279"/>
          <p:cNvPicPr preferRelativeResize="0"/>
          <p:nvPr/>
        </p:nvPicPr>
        <p:blipFill rotWithShape="1">
          <a:blip r:embed="rId3">
            <a:alphaModFix/>
          </a:blip>
          <a:srcRect l="1750" t="77459" r="9240" b="-209"/>
          <a:stretch/>
        </p:blipFill>
        <p:spPr>
          <a:xfrm>
            <a:off x="6947800" y="5519125"/>
            <a:ext cx="3971599" cy="102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hape 278"/>
          <p:cNvSpPr txBox="1"/>
          <p:nvPr/>
        </p:nvSpPr>
        <p:spPr>
          <a:xfrm>
            <a:off x="872256" y="2922984"/>
            <a:ext cx="4791943" cy="264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1F4E79"/>
                </a:solidFill>
              </a:rPr>
              <a:t>Ces détecteurs fonctionnent par absorption de photons infrarouges par effet photovoltaïque ou photoconducteur créant un excès de courant dans le </a:t>
            </a:r>
            <a:r>
              <a:rPr lang="fr" dirty="0" smtClean="0">
                <a:solidFill>
                  <a:srgbClr val="1F4E79"/>
                </a:solidFill>
              </a:rPr>
              <a:t>matériau.</a:t>
            </a:r>
            <a:endParaRPr dirty="0">
              <a:solidFill>
                <a:srgbClr val="1F4E79"/>
              </a:solidFill>
            </a:endParaRPr>
          </a:p>
        </p:txBody>
      </p:sp>
      <p:grpSp>
        <p:nvGrpSpPr>
          <p:cNvPr id="27" name="Groupe 26"/>
          <p:cNvGrpSpPr/>
          <p:nvPr/>
        </p:nvGrpSpPr>
        <p:grpSpPr>
          <a:xfrm>
            <a:off x="335679" y="2497856"/>
            <a:ext cx="5673599" cy="3715657"/>
            <a:chOff x="843311" y="4929220"/>
            <a:chExt cx="3629627" cy="1740847"/>
          </a:xfrm>
        </p:grpSpPr>
        <p:grpSp>
          <p:nvGrpSpPr>
            <p:cNvPr id="28" name="Groupe 27"/>
            <p:cNvGrpSpPr/>
            <p:nvPr/>
          </p:nvGrpSpPr>
          <p:grpSpPr>
            <a:xfrm>
              <a:off x="843311" y="4934167"/>
              <a:ext cx="3629627" cy="1735900"/>
              <a:chOff x="202040" y="4790625"/>
              <a:chExt cx="3261511" cy="1472691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311944" y="4955407"/>
                <a:ext cx="3022738" cy="5687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:endParaRPr lang="fr-FR" dirty="0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11944" y="4872038"/>
                <a:ext cx="3069431" cy="1300161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5" name="Demi-cadre 34"/>
              <p:cNvSpPr/>
              <p:nvPr/>
            </p:nvSpPr>
            <p:spPr>
              <a:xfrm rot="10800000">
                <a:off x="2278755" y="5489123"/>
                <a:ext cx="1184796" cy="774193"/>
              </a:xfrm>
              <a:prstGeom prst="halfFrame">
                <a:avLst>
                  <a:gd name="adj1" fmla="val 16453"/>
                  <a:gd name="adj2" fmla="val 17198"/>
                </a:avLst>
              </a:prstGeom>
              <a:solidFill>
                <a:schemeClr val="accent1">
                  <a:lumMod val="50000"/>
                </a:schemeClr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Demi-cadre 35"/>
              <p:cNvSpPr/>
              <p:nvPr/>
            </p:nvSpPr>
            <p:spPr>
              <a:xfrm>
                <a:off x="202040" y="4790625"/>
                <a:ext cx="1345167" cy="774193"/>
              </a:xfrm>
              <a:prstGeom prst="halfFrame">
                <a:avLst>
                  <a:gd name="adj1" fmla="val 17127"/>
                  <a:gd name="adj2" fmla="val 16683"/>
                </a:avLst>
              </a:prstGeom>
              <a:solidFill>
                <a:schemeClr val="accent1">
                  <a:lumMod val="50000"/>
                </a:schemeClr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1057026" y="4929220"/>
              <a:ext cx="819583" cy="1730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 smtClean="0">
                  <a:solidFill>
                    <a:schemeClr val="bg1"/>
                  </a:solidFill>
                </a:rPr>
                <a:t>DEFINITION</a:t>
              </a:r>
              <a:endParaRPr lang="fr-FR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242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à coins arrondis 11"/>
          <p:cNvSpPr/>
          <p:nvPr/>
        </p:nvSpPr>
        <p:spPr>
          <a:xfrm>
            <a:off x="458893" y="465113"/>
            <a:ext cx="11422742" cy="2223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152257" y="223031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7823782" y="39189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3433796" y="38852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11212233" y="255124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330911" y="40325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529264" y="483964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>
            <a:off x="7905117" y="484702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>
            <a:off x="11395408" y="429680"/>
            <a:ext cx="360000" cy="36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351120" y="39512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A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11423733" y="42034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B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4A2E6-0603-4B5F-BBED-BF0F1E5C3525}" type="slidenum">
              <a:rPr lang="fr-FR" smtClean="0"/>
              <a:t>25</a:t>
            </a:fld>
            <a:endParaRPr lang="fr-FR"/>
          </a:p>
        </p:txBody>
      </p:sp>
      <p:cxnSp>
        <p:nvCxnSpPr>
          <p:cNvPr id="5" name="Connecteur droit 4"/>
          <p:cNvCxnSpPr>
            <a:stCxn id="19" idx="6"/>
            <a:endCxn id="24" idx="2"/>
          </p:cNvCxnSpPr>
          <p:nvPr/>
        </p:nvCxnSpPr>
        <p:spPr>
          <a:xfrm flipV="1">
            <a:off x="690911" y="573964"/>
            <a:ext cx="2838353" cy="9288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911097" y="827141"/>
            <a:ext cx="34053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 smtClean="0">
                <a:solidFill>
                  <a:schemeClr val="bg1">
                    <a:alpha val="35000"/>
                  </a:schemeClr>
                </a:solidFill>
              </a:rPr>
              <a:t>Conception d’un sous-système de clé sonore</a:t>
            </a:r>
            <a:endParaRPr lang="fr-FR" sz="2000" dirty="0">
              <a:solidFill>
                <a:schemeClr val="bg1">
                  <a:alpha val="35000"/>
                </a:schemeClr>
              </a:solidFill>
            </a:endParaRPr>
          </a:p>
        </p:txBody>
      </p:sp>
      <p:cxnSp>
        <p:nvCxnSpPr>
          <p:cNvPr id="16" name="Connecteur droit 15"/>
          <p:cNvCxnSpPr>
            <a:stCxn id="24" idx="6"/>
            <a:endCxn id="32" idx="2"/>
          </p:cNvCxnSpPr>
          <p:nvPr/>
        </p:nvCxnSpPr>
        <p:spPr>
          <a:xfrm>
            <a:off x="3709264" y="573964"/>
            <a:ext cx="4195853" cy="738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785642" y="788449"/>
            <a:ext cx="44271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 smtClean="0">
                <a:solidFill>
                  <a:schemeClr val="bg1">
                    <a:alpha val="35000"/>
                  </a:schemeClr>
                </a:solidFill>
              </a:rPr>
              <a:t>Amélioration des fonctionnalités et communication avec le système informatique</a:t>
            </a:r>
            <a:endParaRPr lang="fr-FR" sz="2000" dirty="0">
              <a:solidFill>
                <a:schemeClr val="bg1">
                  <a:alpha val="35000"/>
                </a:schemeClr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105131" y="1625658"/>
            <a:ext cx="2462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i="1" dirty="0" smtClean="0">
                <a:solidFill>
                  <a:schemeClr val="accent1">
                    <a:lumMod val="50000"/>
                  </a:schemeClr>
                </a:solidFill>
              </a:rPr>
              <a:t>Capteurs: </a:t>
            </a:r>
            <a:r>
              <a:rPr lang="fr-FR" b="1" i="1" dirty="0" smtClean="0">
                <a:solidFill>
                  <a:schemeClr val="accent1">
                    <a:lumMod val="50000"/>
                  </a:schemeClr>
                </a:solidFill>
              </a:rPr>
              <a:t>INFRAROUGE</a:t>
            </a:r>
            <a:endParaRPr lang="fr-FR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7" name="Shape 281"/>
          <p:cNvPicPr preferRelativeResize="0"/>
          <p:nvPr/>
        </p:nvPicPr>
        <p:blipFill rotWithShape="1">
          <a:blip r:embed="rId3">
            <a:alphaModFix/>
          </a:blip>
          <a:srcRect l="7475" t="34995" b="4854"/>
          <a:stretch/>
        </p:blipFill>
        <p:spPr>
          <a:xfrm>
            <a:off x="6350950" y="1810324"/>
            <a:ext cx="5285758" cy="4572101"/>
          </a:xfrm>
          <a:prstGeom prst="roundRect">
            <a:avLst>
              <a:gd name="adj" fmla="val 699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8" name="Shape 280"/>
          <p:cNvSpPr txBox="1"/>
          <p:nvPr/>
        </p:nvSpPr>
        <p:spPr>
          <a:xfrm>
            <a:off x="585893" y="2641600"/>
            <a:ext cx="5025669" cy="342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44500" lvl="0" indent="-285750" algn="just" rtl="0">
              <a:spcBef>
                <a:spcPts val="0"/>
              </a:spcBef>
              <a:spcAft>
                <a:spcPts val="0"/>
              </a:spcAft>
              <a:buClr>
                <a:srgbClr val="1F4E79"/>
              </a:buClr>
              <a:buSzPct val="100000"/>
              <a:buFont typeface="Arial" panose="020B0604020202020204" pitchFamily="34" charset="0"/>
              <a:buChar char="•"/>
            </a:pPr>
            <a:r>
              <a:rPr lang="fr" dirty="0" smtClean="0">
                <a:solidFill>
                  <a:srgbClr val="1F4E79"/>
                </a:solidFill>
              </a:rPr>
              <a:t>Effectue </a:t>
            </a:r>
            <a:r>
              <a:rPr lang="fr" dirty="0">
                <a:solidFill>
                  <a:srgbClr val="1F4E79"/>
                </a:solidFill>
              </a:rPr>
              <a:t>une lecture de la distance en continu et signale cette distance sous forme de tension analogique </a:t>
            </a:r>
            <a:endParaRPr lang="fr" dirty="0" smtClean="0">
              <a:solidFill>
                <a:srgbClr val="1F4E79"/>
              </a:solidFill>
            </a:endParaRPr>
          </a:p>
          <a:p>
            <a:pPr marL="158750" lvl="0" algn="just" rtl="0">
              <a:spcBef>
                <a:spcPts val="0"/>
              </a:spcBef>
              <a:spcAft>
                <a:spcPts val="0"/>
              </a:spcAft>
              <a:buClr>
                <a:srgbClr val="1F4E79"/>
              </a:buClr>
              <a:buSzPct val="100000"/>
            </a:pPr>
            <a:endParaRPr lang="fr" dirty="0">
              <a:solidFill>
                <a:srgbClr val="1F4E79"/>
              </a:solidFill>
            </a:endParaRPr>
          </a:p>
          <a:p>
            <a:pPr marL="444500" lvl="0" indent="-285750" algn="just" rtl="0">
              <a:spcBef>
                <a:spcPts val="0"/>
              </a:spcBef>
              <a:spcAft>
                <a:spcPts val="0"/>
              </a:spcAft>
              <a:buClr>
                <a:srgbClr val="1F4E79"/>
              </a:buClr>
              <a:buSzPct val="100000"/>
              <a:buFont typeface="Arial" panose="020B0604020202020204" pitchFamily="34" charset="0"/>
              <a:buChar char="•"/>
            </a:pPr>
            <a:r>
              <a:rPr lang="fr" dirty="0" smtClean="0">
                <a:solidFill>
                  <a:srgbClr val="1F4E79"/>
                </a:solidFill>
              </a:rPr>
              <a:t> </a:t>
            </a:r>
            <a:r>
              <a:rPr lang="fr" dirty="0">
                <a:solidFill>
                  <a:srgbClr val="1F4E79"/>
                </a:solidFill>
              </a:rPr>
              <a:t>plage de distance de 10 à 80 </a:t>
            </a:r>
            <a:r>
              <a:rPr lang="fr" dirty="0" smtClean="0">
                <a:solidFill>
                  <a:srgbClr val="1F4E79"/>
                </a:solidFill>
              </a:rPr>
              <a:t>cm</a:t>
            </a:r>
            <a:endParaRPr lang="fr" dirty="0">
              <a:solidFill>
                <a:srgbClr val="1F4E79"/>
              </a:solidFill>
            </a:endParaRPr>
          </a:p>
          <a:p>
            <a:pPr marL="158750" lvl="0" algn="just" rtl="0">
              <a:spcBef>
                <a:spcPts val="0"/>
              </a:spcBef>
              <a:spcAft>
                <a:spcPts val="0"/>
              </a:spcAft>
              <a:buClr>
                <a:srgbClr val="1F4E79"/>
              </a:buClr>
              <a:buSzPct val="100000"/>
            </a:pPr>
            <a:endParaRPr lang="fr" dirty="0">
              <a:solidFill>
                <a:srgbClr val="1F4E79"/>
              </a:solidFill>
            </a:endParaRPr>
          </a:p>
          <a:p>
            <a:pPr marL="444500" lvl="0" indent="-285750" algn="just" rtl="0">
              <a:spcBef>
                <a:spcPts val="0"/>
              </a:spcBef>
              <a:spcAft>
                <a:spcPts val="0"/>
              </a:spcAft>
              <a:buClr>
                <a:srgbClr val="1F4E79"/>
              </a:buClr>
              <a:buSzPct val="100000"/>
              <a:buFont typeface="Arial" panose="020B0604020202020204" pitchFamily="34" charset="0"/>
              <a:buChar char="•"/>
            </a:pPr>
            <a:r>
              <a:rPr lang="fr" dirty="0" smtClean="0">
                <a:solidFill>
                  <a:srgbClr val="1F4E79"/>
                </a:solidFill>
              </a:rPr>
              <a:t>Il </a:t>
            </a:r>
            <a:r>
              <a:rPr lang="fr" dirty="0">
                <a:solidFill>
                  <a:srgbClr val="1F4E79"/>
                </a:solidFill>
              </a:rPr>
              <a:t>a pour </a:t>
            </a:r>
            <a:r>
              <a:rPr lang="fr" dirty="0" smtClean="0">
                <a:solidFill>
                  <a:srgbClr val="1F4E79"/>
                </a:solidFill>
              </a:rPr>
              <a:t>connecteur fil l'alimentation, fil  </a:t>
            </a:r>
            <a:r>
              <a:rPr lang="fr" dirty="0">
                <a:solidFill>
                  <a:srgbClr val="1F4E79"/>
                </a:solidFill>
              </a:rPr>
              <a:t>masse fil  l'émission donné</a:t>
            </a:r>
            <a:endParaRPr dirty="0">
              <a:solidFill>
                <a:srgbClr val="1F4E79"/>
              </a:solidFill>
            </a:endParaRPr>
          </a:p>
        </p:txBody>
      </p:sp>
      <p:grpSp>
        <p:nvGrpSpPr>
          <p:cNvPr id="39" name="Groupe 38"/>
          <p:cNvGrpSpPr/>
          <p:nvPr/>
        </p:nvGrpSpPr>
        <p:grpSpPr>
          <a:xfrm>
            <a:off x="335679" y="2497856"/>
            <a:ext cx="5673599" cy="3715657"/>
            <a:chOff x="843311" y="4929220"/>
            <a:chExt cx="3629627" cy="1740847"/>
          </a:xfrm>
        </p:grpSpPr>
        <p:grpSp>
          <p:nvGrpSpPr>
            <p:cNvPr id="40" name="Groupe 39"/>
            <p:cNvGrpSpPr/>
            <p:nvPr/>
          </p:nvGrpSpPr>
          <p:grpSpPr>
            <a:xfrm>
              <a:off x="843311" y="4934167"/>
              <a:ext cx="3629627" cy="1735900"/>
              <a:chOff x="202040" y="4790625"/>
              <a:chExt cx="3261511" cy="1472691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311944" y="4955407"/>
                <a:ext cx="3022738" cy="5687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:endParaRPr lang="fr-FR" dirty="0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11944" y="4872038"/>
                <a:ext cx="3069431" cy="1300161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Demi-cadre 43"/>
              <p:cNvSpPr/>
              <p:nvPr/>
            </p:nvSpPr>
            <p:spPr>
              <a:xfrm rot="10800000">
                <a:off x="2278755" y="5489123"/>
                <a:ext cx="1184796" cy="774193"/>
              </a:xfrm>
              <a:prstGeom prst="halfFrame">
                <a:avLst>
                  <a:gd name="adj1" fmla="val 16453"/>
                  <a:gd name="adj2" fmla="val 17198"/>
                </a:avLst>
              </a:prstGeom>
              <a:solidFill>
                <a:schemeClr val="accent1">
                  <a:lumMod val="50000"/>
                </a:schemeClr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Demi-cadre 44"/>
              <p:cNvSpPr/>
              <p:nvPr/>
            </p:nvSpPr>
            <p:spPr>
              <a:xfrm>
                <a:off x="202040" y="4790625"/>
                <a:ext cx="1345167" cy="774193"/>
              </a:xfrm>
              <a:prstGeom prst="halfFrame">
                <a:avLst>
                  <a:gd name="adj1" fmla="val 17127"/>
                  <a:gd name="adj2" fmla="val 16683"/>
                </a:avLst>
              </a:prstGeom>
              <a:solidFill>
                <a:schemeClr val="accent1">
                  <a:lumMod val="50000"/>
                </a:schemeClr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1" name="Rectangle 40"/>
            <p:cNvSpPr/>
            <p:nvPr/>
          </p:nvSpPr>
          <p:spPr>
            <a:xfrm>
              <a:off x="1057026" y="4929220"/>
              <a:ext cx="819583" cy="1730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 smtClean="0">
                  <a:solidFill>
                    <a:schemeClr val="bg1"/>
                  </a:solidFill>
                </a:rPr>
                <a:t>DEFINITION</a:t>
              </a:r>
              <a:endParaRPr lang="fr-FR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125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4A2E6-0603-4B5F-BBED-BF0F1E5C3525}" type="slidenum">
              <a:rPr lang="fr-FR" smtClean="0"/>
              <a:t>26</a:t>
            </a:fld>
            <a:endParaRPr lang="fr-FR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710316" y="523600"/>
            <a:ext cx="10813143" cy="552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/>
              <a:t>VIDEO CAPTEUR INFRAROUGE</a:t>
            </a:r>
            <a:endParaRPr lang="fr-FR" dirty="0"/>
          </a:p>
        </p:txBody>
      </p:sp>
      <p:grpSp>
        <p:nvGrpSpPr>
          <p:cNvPr id="5" name="Groupe 4"/>
          <p:cNvGrpSpPr/>
          <p:nvPr/>
        </p:nvGrpSpPr>
        <p:grpSpPr>
          <a:xfrm>
            <a:off x="561157" y="392972"/>
            <a:ext cx="11102342" cy="5868128"/>
            <a:chOff x="561157" y="392972"/>
            <a:chExt cx="11102342" cy="5868128"/>
          </a:xfrm>
        </p:grpSpPr>
        <p:sp>
          <p:nvSpPr>
            <p:cNvPr id="6" name="Rectangle 5"/>
            <p:cNvSpPr/>
            <p:nvPr/>
          </p:nvSpPr>
          <p:spPr>
            <a:xfrm>
              <a:off x="710316" y="523600"/>
              <a:ext cx="10813143" cy="561340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Demi-cadre 6"/>
            <p:cNvSpPr/>
            <p:nvPr/>
          </p:nvSpPr>
          <p:spPr>
            <a:xfrm>
              <a:off x="561157" y="392972"/>
              <a:ext cx="2880000" cy="2880000"/>
            </a:xfrm>
            <a:prstGeom prst="halfFrame">
              <a:avLst>
                <a:gd name="adj1" fmla="val 10487"/>
                <a:gd name="adj2" fmla="val 11554"/>
              </a:avLst>
            </a:prstGeom>
            <a:solidFill>
              <a:schemeClr val="bg1"/>
            </a:solidFill>
            <a:ln w="152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" name="Demi-cadre 7"/>
            <p:cNvSpPr/>
            <p:nvPr/>
          </p:nvSpPr>
          <p:spPr>
            <a:xfrm rot="10800000">
              <a:off x="8783499" y="3381100"/>
              <a:ext cx="2880000" cy="2880000"/>
            </a:xfrm>
            <a:prstGeom prst="halfFrame">
              <a:avLst>
                <a:gd name="adj1" fmla="val 11810"/>
                <a:gd name="adj2" fmla="val 11554"/>
              </a:avLst>
            </a:prstGeom>
            <a:solidFill>
              <a:schemeClr val="bg1"/>
            </a:solidFill>
            <a:ln w="152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20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à coins arrondis 11"/>
          <p:cNvSpPr/>
          <p:nvPr/>
        </p:nvSpPr>
        <p:spPr>
          <a:xfrm>
            <a:off x="458893" y="465113"/>
            <a:ext cx="11422742" cy="2223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152257" y="223031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7823782" y="39189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3433796" y="38852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11212233" y="255124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330911" y="40325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529264" y="483964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>
            <a:off x="7905117" y="484702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>
            <a:off x="11395408" y="429680"/>
            <a:ext cx="360000" cy="36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351120" y="39512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A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11423733" y="42034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B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4A2E6-0603-4B5F-BBED-BF0F1E5C3525}" type="slidenum">
              <a:rPr lang="fr-FR" smtClean="0"/>
              <a:t>27</a:t>
            </a:fld>
            <a:endParaRPr lang="fr-FR"/>
          </a:p>
        </p:txBody>
      </p:sp>
      <p:cxnSp>
        <p:nvCxnSpPr>
          <p:cNvPr id="5" name="Connecteur droit 4"/>
          <p:cNvCxnSpPr>
            <a:stCxn id="19" idx="6"/>
            <a:endCxn id="24" idx="2"/>
          </p:cNvCxnSpPr>
          <p:nvPr/>
        </p:nvCxnSpPr>
        <p:spPr>
          <a:xfrm flipV="1">
            <a:off x="690911" y="573964"/>
            <a:ext cx="2838353" cy="9288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911097" y="827141"/>
            <a:ext cx="34053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 smtClean="0">
                <a:solidFill>
                  <a:schemeClr val="bg1">
                    <a:alpha val="35000"/>
                  </a:schemeClr>
                </a:solidFill>
              </a:rPr>
              <a:t>Conception d’un sous-système de clé sonore</a:t>
            </a:r>
            <a:endParaRPr lang="fr-FR" sz="2000" dirty="0">
              <a:solidFill>
                <a:schemeClr val="bg1">
                  <a:alpha val="35000"/>
                </a:schemeClr>
              </a:solidFill>
            </a:endParaRPr>
          </a:p>
        </p:txBody>
      </p:sp>
      <p:cxnSp>
        <p:nvCxnSpPr>
          <p:cNvPr id="16" name="Connecteur droit 15"/>
          <p:cNvCxnSpPr>
            <a:stCxn id="24" idx="6"/>
            <a:endCxn id="32" idx="2"/>
          </p:cNvCxnSpPr>
          <p:nvPr/>
        </p:nvCxnSpPr>
        <p:spPr>
          <a:xfrm>
            <a:off x="3709264" y="573964"/>
            <a:ext cx="4195853" cy="738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785642" y="813849"/>
            <a:ext cx="44271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 smtClean="0">
                <a:solidFill>
                  <a:schemeClr val="bg1">
                    <a:alpha val="35000"/>
                  </a:schemeClr>
                </a:solidFill>
              </a:rPr>
              <a:t>Amélioration des fonctionnalités et communication avec le système informatique</a:t>
            </a:r>
            <a:endParaRPr lang="fr-FR" sz="2000" dirty="0">
              <a:solidFill>
                <a:schemeClr val="bg1">
                  <a:alpha val="35000"/>
                </a:schemeClr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105131" y="1625658"/>
            <a:ext cx="352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i="1" dirty="0" smtClean="0">
                <a:solidFill>
                  <a:schemeClr val="accent1">
                    <a:lumMod val="50000"/>
                  </a:schemeClr>
                </a:solidFill>
              </a:rPr>
              <a:t>Actionneurs: </a:t>
            </a:r>
            <a:r>
              <a:rPr lang="fr-FR" b="1" dirty="0" smtClean="0">
                <a:solidFill>
                  <a:srgbClr val="1F4E79"/>
                </a:solidFill>
              </a:rPr>
              <a:t>TRANSISTOR MOSFET</a:t>
            </a:r>
            <a:endParaRPr lang="fr-FR" b="1" i="1" dirty="0">
              <a:solidFill>
                <a:srgbClr val="1F4E7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55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à coins arrondis 11"/>
          <p:cNvSpPr/>
          <p:nvPr/>
        </p:nvSpPr>
        <p:spPr>
          <a:xfrm>
            <a:off x="458893" y="465113"/>
            <a:ext cx="11422742" cy="2223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152257" y="223031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7823782" y="39189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3433796" y="38852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11212233" y="255124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330911" y="40325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529264" y="483964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>
            <a:off x="7905117" y="484702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>
            <a:off x="11395408" y="429680"/>
            <a:ext cx="360000" cy="36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351120" y="39512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A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11423733" y="42034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B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4A2E6-0603-4B5F-BBED-BF0F1E5C3525}" type="slidenum">
              <a:rPr lang="fr-FR" smtClean="0"/>
              <a:t>28</a:t>
            </a:fld>
            <a:endParaRPr lang="fr-FR"/>
          </a:p>
        </p:txBody>
      </p:sp>
      <p:cxnSp>
        <p:nvCxnSpPr>
          <p:cNvPr id="5" name="Connecteur droit 4"/>
          <p:cNvCxnSpPr>
            <a:stCxn id="19" idx="6"/>
            <a:endCxn id="24" idx="2"/>
          </p:cNvCxnSpPr>
          <p:nvPr/>
        </p:nvCxnSpPr>
        <p:spPr>
          <a:xfrm flipV="1">
            <a:off x="690911" y="573964"/>
            <a:ext cx="2838353" cy="9288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911097" y="827141"/>
            <a:ext cx="34053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 smtClean="0">
                <a:solidFill>
                  <a:schemeClr val="bg1">
                    <a:alpha val="35000"/>
                  </a:schemeClr>
                </a:solidFill>
              </a:rPr>
              <a:t>Conception d’un sous-système de clé sonore</a:t>
            </a:r>
            <a:endParaRPr lang="fr-FR" sz="2000" dirty="0">
              <a:solidFill>
                <a:schemeClr val="bg1">
                  <a:alpha val="35000"/>
                </a:schemeClr>
              </a:solidFill>
            </a:endParaRPr>
          </a:p>
        </p:txBody>
      </p:sp>
      <p:cxnSp>
        <p:nvCxnSpPr>
          <p:cNvPr id="16" name="Connecteur droit 15"/>
          <p:cNvCxnSpPr>
            <a:stCxn id="24" idx="6"/>
            <a:endCxn id="32" idx="2"/>
          </p:cNvCxnSpPr>
          <p:nvPr/>
        </p:nvCxnSpPr>
        <p:spPr>
          <a:xfrm>
            <a:off x="3709264" y="573964"/>
            <a:ext cx="4195853" cy="738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785642" y="813849"/>
            <a:ext cx="44271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 smtClean="0">
                <a:solidFill>
                  <a:schemeClr val="bg1">
                    <a:alpha val="35000"/>
                  </a:schemeClr>
                </a:solidFill>
              </a:rPr>
              <a:t>Amélioration des fonctionnalités et communication avec le système informatique</a:t>
            </a:r>
            <a:endParaRPr lang="fr-FR" sz="2000" dirty="0">
              <a:solidFill>
                <a:schemeClr val="bg1">
                  <a:alpha val="35000"/>
                </a:schemeClr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105131" y="1625658"/>
            <a:ext cx="395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i="1" dirty="0" smtClean="0">
                <a:solidFill>
                  <a:schemeClr val="accent1">
                    <a:lumMod val="50000"/>
                  </a:schemeClr>
                </a:solidFill>
              </a:rPr>
              <a:t>Actionneurs: </a:t>
            </a:r>
            <a:r>
              <a:rPr lang="fr-FR" b="1" dirty="0" smtClean="0">
                <a:solidFill>
                  <a:srgbClr val="1F4E79"/>
                </a:solidFill>
              </a:rPr>
              <a:t>COMMANDE DU MOTEUR</a:t>
            </a:r>
            <a:endParaRPr lang="fr-FR" b="1" i="1" dirty="0">
              <a:solidFill>
                <a:srgbClr val="1F4E7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12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4A2E6-0603-4B5F-BBED-BF0F1E5C3525}" type="slidenum">
              <a:rPr lang="fr-FR" smtClean="0"/>
              <a:t>29</a:t>
            </a:fld>
            <a:endParaRPr lang="fr-FR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710316" y="523600"/>
            <a:ext cx="10813143" cy="552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/>
              <a:t>VIDEO MOTEUR</a:t>
            </a:r>
            <a:endParaRPr lang="fr-FR" dirty="0"/>
          </a:p>
        </p:txBody>
      </p:sp>
      <p:grpSp>
        <p:nvGrpSpPr>
          <p:cNvPr id="5" name="Groupe 4"/>
          <p:cNvGrpSpPr/>
          <p:nvPr/>
        </p:nvGrpSpPr>
        <p:grpSpPr>
          <a:xfrm>
            <a:off x="561157" y="392972"/>
            <a:ext cx="11102342" cy="5868128"/>
            <a:chOff x="561157" y="392972"/>
            <a:chExt cx="11102342" cy="5868128"/>
          </a:xfrm>
        </p:grpSpPr>
        <p:sp>
          <p:nvSpPr>
            <p:cNvPr id="6" name="Rectangle 5"/>
            <p:cNvSpPr/>
            <p:nvPr/>
          </p:nvSpPr>
          <p:spPr>
            <a:xfrm>
              <a:off x="710316" y="523600"/>
              <a:ext cx="10813143" cy="561340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Demi-cadre 6"/>
            <p:cNvSpPr/>
            <p:nvPr/>
          </p:nvSpPr>
          <p:spPr>
            <a:xfrm>
              <a:off x="561157" y="392972"/>
              <a:ext cx="2880000" cy="2880000"/>
            </a:xfrm>
            <a:prstGeom prst="halfFrame">
              <a:avLst>
                <a:gd name="adj1" fmla="val 10487"/>
                <a:gd name="adj2" fmla="val 11554"/>
              </a:avLst>
            </a:prstGeom>
            <a:solidFill>
              <a:schemeClr val="bg1"/>
            </a:solidFill>
            <a:ln w="152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" name="Demi-cadre 7"/>
            <p:cNvSpPr/>
            <p:nvPr/>
          </p:nvSpPr>
          <p:spPr>
            <a:xfrm rot="10800000">
              <a:off x="8783499" y="3381100"/>
              <a:ext cx="2880000" cy="2880000"/>
            </a:xfrm>
            <a:prstGeom prst="halfFrame">
              <a:avLst>
                <a:gd name="adj1" fmla="val 11810"/>
                <a:gd name="adj2" fmla="val 11554"/>
              </a:avLst>
            </a:prstGeom>
            <a:solidFill>
              <a:schemeClr val="bg1"/>
            </a:solidFill>
            <a:ln w="152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508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4A2E6-0603-4B5F-BBED-BF0F1E5C3525}" type="slidenum">
              <a:rPr lang="fr-FR" smtClean="0"/>
              <a:t>3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fr-F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Bahnschrift SemiBold" panose="020B0502040204020203" pitchFamily="34" charset="0"/>
              </a:rPr>
              <a:t>LES OBJECTIFS</a:t>
            </a:r>
            <a:endParaRPr lang="fr-FR" dirty="0">
              <a:solidFill>
                <a:schemeClr val="accent1">
                  <a:lumMod val="20000"/>
                  <a:lumOff val="8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AutoShape 2" descr="Résultat de recherche d'images pour &quot;gif domotique&quot;"/>
          <p:cNvSpPr>
            <a:spLocks noChangeAspect="1" noChangeArrowheads="1"/>
          </p:cNvSpPr>
          <p:nvPr/>
        </p:nvSpPr>
        <p:spPr bwMode="auto">
          <a:xfrm>
            <a:off x="155575" y="-1828800"/>
            <a:ext cx="42862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30" name="Picture 6" descr="D:\Users\T0189346\Documents\[PERSO] doc Aprentissage\ISEP\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552" y="1682578"/>
            <a:ext cx="7048499" cy="5066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72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à coins arrondis 11"/>
          <p:cNvSpPr/>
          <p:nvPr/>
        </p:nvSpPr>
        <p:spPr>
          <a:xfrm>
            <a:off x="458893" y="465113"/>
            <a:ext cx="11422742" cy="2223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152257" y="223031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7823782" y="39189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3433796" y="38852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11212233" y="255124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330911" y="40325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529264" y="483964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>
            <a:off x="7905117" y="484702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>
            <a:off x="11395408" y="429680"/>
            <a:ext cx="360000" cy="36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351120" y="39512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A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11423733" y="42034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B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4A2E6-0603-4B5F-BBED-BF0F1E5C3525}" type="slidenum">
              <a:rPr lang="fr-FR" smtClean="0"/>
              <a:t>30</a:t>
            </a:fld>
            <a:endParaRPr lang="fr-FR"/>
          </a:p>
        </p:txBody>
      </p:sp>
      <p:cxnSp>
        <p:nvCxnSpPr>
          <p:cNvPr id="5" name="Connecteur droit 4"/>
          <p:cNvCxnSpPr>
            <a:stCxn id="19" idx="6"/>
            <a:endCxn id="24" idx="2"/>
          </p:cNvCxnSpPr>
          <p:nvPr/>
        </p:nvCxnSpPr>
        <p:spPr>
          <a:xfrm flipV="1">
            <a:off x="690911" y="573964"/>
            <a:ext cx="2838353" cy="9288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911097" y="827141"/>
            <a:ext cx="34053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 smtClean="0">
                <a:solidFill>
                  <a:schemeClr val="bg1">
                    <a:alpha val="35000"/>
                  </a:schemeClr>
                </a:solidFill>
              </a:rPr>
              <a:t>Conception d’un sous-système de clé sonore</a:t>
            </a:r>
            <a:endParaRPr lang="fr-FR" sz="2000" dirty="0">
              <a:solidFill>
                <a:schemeClr val="bg1">
                  <a:alpha val="35000"/>
                </a:schemeClr>
              </a:solidFill>
            </a:endParaRPr>
          </a:p>
        </p:txBody>
      </p:sp>
      <p:cxnSp>
        <p:nvCxnSpPr>
          <p:cNvPr id="16" name="Connecteur droit 15"/>
          <p:cNvCxnSpPr>
            <a:stCxn id="24" idx="6"/>
            <a:endCxn id="32" idx="2"/>
          </p:cNvCxnSpPr>
          <p:nvPr/>
        </p:nvCxnSpPr>
        <p:spPr>
          <a:xfrm>
            <a:off x="3709264" y="573964"/>
            <a:ext cx="4195853" cy="738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785642" y="813849"/>
            <a:ext cx="44271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 smtClean="0">
                <a:solidFill>
                  <a:schemeClr val="bg1">
                    <a:alpha val="35000"/>
                  </a:schemeClr>
                </a:solidFill>
              </a:rPr>
              <a:t>Amélioration des fonctionnalités et communication avec le système informatique</a:t>
            </a:r>
            <a:endParaRPr lang="fr-FR" sz="2000" dirty="0">
              <a:solidFill>
                <a:schemeClr val="bg1">
                  <a:alpha val="3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0" y="2104570"/>
            <a:ext cx="12192000" cy="4767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2050" name="Picture 2" descr="https://lh3.googleusercontent.com/pmqdEc5xbz-EdsSrLgtqKw0noa9HztUra7RJzMpur0Tn5G76AY_fCEugEoW3PWwYG3yacqRdK-q6QvIyrU1jJ9pBApy4zo6ty_8Y4X34N2wm5tIfeF27FFeNIYnigidBKxJeZryJ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174" y="1994989"/>
            <a:ext cx="5188936" cy="46515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sp>
        <p:nvSpPr>
          <p:cNvPr id="22" name="ZoneTexte 21"/>
          <p:cNvSpPr txBox="1"/>
          <p:nvPr/>
        </p:nvSpPr>
        <p:spPr>
          <a:xfrm>
            <a:off x="152257" y="1625658"/>
            <a:ext cx="1203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1F4E79"/>
                </a:solidFill>
              </a:rPr>
              <a:t>RÉSULTATS</a:t>
            </a:r>
            <a:endParaRPr lang="fr-FR" b="1" i="1" dirty="0">
              <a:solidFill>
                <a:srgbClr val="1F4E79"/>
              </a:solidFill>
            </a:endParaRPr>
          </a:p>
        </p:txBody>
      </p:sp>
      <p:cxnSp>
        <p:nvCxnSpPr>
          <p:cNvPr id="7" name="Connecteur droit 6"/>
          <p:cNvCxnSpPr/>
          <p:nvPr/>
        </p:nvCxnSpPr>
        <p:spPr>
          <a:xfrm flipH="1">
            <a:off x="1511300" y="2339560"/>
            <a:ext cx="0" cy="396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 flipH="1">
            <a:off x="9944100" y="2339560"/>
            <a:ext cx="0" cy="396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 flipV="1">
            <a:off x="1511300" y="4488541"/>
            <a:ext cx="475378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 flipV="1">
            <a:off x="1511300" y="5753100"/>
            <a:ext cx="23503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49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4A2E6-0603-4B5F-BBED-BF0F1E5C3525}" type="slidenum">
              <a:rPr lang="fr-FR" smtClean="0"/>
              <a:t>31</a:t>
            </a:fld>
            <a:endParaRPr lang="fr-FR"/>
          </a:p>
        </p:txBody>
      </p:sp>
      <p:sp>
        <p:nvSpPr>
          <p:cNvPr id="12" name="Rectangle à coins arrondis 11"/>
          <p:cNvSpPr/>
          <p:nvPr/>
        </p:nvSpPr>
        <p:spPr>
          <a:xfrm>
            <a:off x="458893" y="465113"/>
            <a:ext cx="11422742" cy="2223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152257" y="223031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7823782" y="39189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3638337" y="38852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11212233" y="255124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330911" y="40325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733805" y="483964"/>
            <a:ext cx="180000" cy="18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>
            <a:off x="7905117" y="484702"/>
            <a:ext cx="180000" cy="18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>
            <a:off x="11395408" y="429680"/>
            <a:ext cx="360000" cy="36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351120" y="39512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50" name="ZoneTexte 49"/>
          <p:cNvSpPr txBox="1"/>
          <p:nvPr/>
        </p:nvSpPr>
        <p:spPr>
          <a:xfrm>
            <a:off x="11423733" y="42034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?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0" y="2748077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Bahnschrift SemiBold" panose="020B0502040204020203" pitchFamily="34" charset="0"/>
              </a:rPr>
              <a:t>INTÉGRATION</a:t>
            </a:r>
            <a:endParaRPr lang="fr-FR" dirty="0">
              <a:solidFill>
                <a:schemeClr val="accent1">
                  <a:lumMod val="20000"/>
                  <a:lumOff val="80000"/>
                </a:schemeClr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44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à coins arrondis 11"/>
          <p:cNvSpPr/>
          <p:nvPr/>
        </p:nvSpPr>
        <p:spPr>
          <a:xfrm>
            <a:off x="458893" y="465113"/>
            <a:ext cx="11422742" cy="2223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152257" y="223031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7823782" y="39189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3638337" y="38852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11212233" y="255124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330911" y="40325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733805" y="483964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>
            <a:off x="7905117" y="484702"/>
            <a:ext cx="180000" cy="18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>
            <a:off x="11395408" y="429680"/>
            <a:ext cx="360000" cy="36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351120" y="39512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50" name="ZoneTexte 49"/>
          <p:cNvSpPr txBox="1"/>
          <p:nvPr/>
        </p:nvSpPr>
        <p:spPr>
          <a:xfrm>
            <a:off x="11423733" y="42034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?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4A2E6-0603-4B5F-BBED-BF0F1E5C3525}" type="slidenum">
              <a:rPr lang="fr-FR" smtClean="0"/>
              <a:t>32</a:t>
            </a:fld>
            <a:endParaRPr lang="fr-FR"/>
          </a:p>
        </p:txBody>
      </p:sp>
      <p:cxnSp>
        <p:nvCxnSpPr>
          <p:cNvPr id="7" name="Connecteur droit 6"/>
          <p:cNvCxnSpPr>
            <a:stCxn id="19" idx="6"/>
            <a:endCxn id="24" idx="2"/>
          </p:cNvCxnSpPr>
          <p:nvPr/>
        </p:nvCxnSpPr>
        <p:spPr>
          <a:xfrm flipV="1">
            <a:off x="690911" y="573964"/>
            <a:ext cx="3042894" cy="9288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212358" y="843374"/>
            <a:ext cx="32381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>
                    <a:alpha val="35000"/>
                  </a:schemeClr>
                </a:solidFill>
              </a:rPr>
              <a:t>Communication Carte CeMac/</a:t>
            </a:r>
            <a:r>
              <a:rPr lang="fr-FR" sz="2000" dirty="0" err="1">
                <a:solidFill>
                  <a:schemeClr val="bg1">
                    <a:alpha val="35000"/>
                  </a:schemeClr>
                </a:solidFill>
              </a:rPr>
              <a:t>Hag</a:t>
            </a:r>
            <a:r>
              <a:rPr lang="fr-FR" sz="2000" dirty="0">
                <a:solidFill>
                  <a:schemeClr val="bg1">
                    <a:alpha val="35000"/>
                  </a:schemeClr>
                </a:solidFill>
              </a:rPr>
              <a:t> &lt;-&gt; </a:t>
            </a:r>
            <a:r>
              <a:rPr lang="fr-FR" sz="2000" dirty="0" smtClean="0">
                <a:solidFill>
                  <a:schemeClr val="bg1">
                    <a:alpha val="35000"/>
                  </a:schemeClr>
                </a:solidFill>
              </a:rPr>
              <a:t>Passerelle</a:t>
            </a:r>
            <a:endParaRPr lang="fr-FR" sz="2000" dirty="0">
              <a:solidFill>
                <a:schemeClr val="bg1">
                  <a:alpha val="35000"/>
                </a:schemeClr>
              </a:solidFill>
            </a:endParaRPr>
          </a:p>
        </p:txBody>
      </p:sp>
      <p:grpSp>
        <p:nvGrpSpPr>
          <p:cNvPr id="5" name="Groupe 4"/>
          <p:cNvGrpSpPr/>
          <p:nvPr/>
        </p:nvGrpSpPr>
        <p:grpSpPr>
          <a:xfrm rot="5400000">
            <a:off x="2387387" y="3561583"/>
            <a:ext cx="1181100" cy="1320799"/>
            <a:chOff x="1930400" y="2846438"/>
            <a:chExt cx="2641600" cy="3046361"/>
          </a:xfrm>
        </p:grpSpPr>
        <p:sp>
          <p:nvSpPr>
            <p:cNvPr id="4" name="Rectangle à coins arrondis 3"/>
            <p:cNvSpPr/>
            <p:nvPr/>
          </p:nvSpPr>
          <p:spPr>
            <a:xfrm>
              <a:off x="1930400" y="2846438"/>
              <a:ext cx="2641600" cy="3046361"/>
            </a:xfrm>
            <a:prstGeom prst="roundRect">
              <a:avLst>
                <a:gd name="adj" fmla="val 7532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8" name="Picture 11" descr="D:\Users\T0189346\Documents\[PERSO] doc Aprentissage\ISEP\icon_electrical.png"/>
            <p:cNvPicPr>
              <a:picLocks noChangeAspect="1" noChangeArrowheads="1"/>
            </p:cNvPicPr>
            <p:nvPr/>
          </p:nvPicPr>
          <p:blipFill>
            <a:blip r:embed="rId3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7790" y="2947218"/>
              <a:ext cx="2466819" cy="284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Picture 5" descr="D:\Users\T0189346\Documents\[PERSO] doc Aprentissage\ISEP\engin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127" y="2223627"/>
            <a:ext cx="969619" cy="96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Users\T0189346\Documents\[PERSO] doc Aprentissage\ISEP\soun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127" y="5323600"/>
            <a:ext cx="969619" cy="96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D:\Users\T0189346\Documents\[PERSO] doc Aprentissage\ISEP\sun_light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30" y="3193246"/>
            <a:ext cx="1045435" cy="1047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D:\Users\T0189346\Documents\[PERSO] doc Aprentissage\ISEP\infrared-beam-sendin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03" y="4813519"/>
            <a:ext cx="842362" cy="84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Users\T0189346\Documents\[PERSO] doc Aprentissage\ISEP\bluetooth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936" y="3717030"/>
            <a:ext cx="1143532" cy="119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90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à coins arrondis 11"/>
          <p:cNvSpPr/>
          <p:nvPr/>
        </p:nvSpPr>
        <p:spPr>
          <a:xfrm>
            <a:off x="458893" y="465113"/>
            <a:ext cx="11422742" cy="2223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152257" y="223031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7823782" y="39189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3638337" y="38852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11212233" y="255124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330911" y="388738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733805" y="483964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>
            <a:off x="7905117" y="484702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>
            <a:off x="11395408" y="429680"/>
            <a:ext cx="360000" cy="36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365634" y="39512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50" name="ZoneTexte 49"/>
          <p:cNvSpPr txBox="1"/>
          <p:nvPr/>
        </p:nvSpPr>
        <p:spPr>
          <a:xfrm>
            <a:off x="11423733" y="42034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?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4A2E6-0603-4B5F-BBED-BF0F1E5C3525}" type="slidenum">
              <a:rPr lang="fr-FR" smtClean="0"/>
              <a:t>33</a:t>
            </a:fld>
            <a:endParaRPr lang="fr-FR"/>
          </a:p>
        </p:txBody>
      </p:sp>
      <p:cxnSp>
        <p:nvCxnSpPr>
          <p:cNvPr id="7" name="Connecteur droit 6"/>
          <p:cNvCxnSpPr>
            <a:stCxn id="19" idx="6"/>
            <a:endCxn id="24" idx="2"/>
          </p:cNvCxnSpPr>
          <p:nvPr/>
        </p:nvCxnSpPr>
        <p:spPr>
          <a:xfrm>
            <a:off x="690911" y="568738"/>
            <a:ext cx="3042894" cy="5226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>
            <a:stCxn id="24" idx="6"/>
            <a:endCxn id="32" idx="2"/>
          </p:cNvCxnSpPr>
          <p:nvPr/>
        </p:nvCxnSpPr>
        <p:spPr>
          <a:xfrm>
            <a:off x="3913805" y="573964"/>
            <a:ext cx="3991312" cy="738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398657" y="791974"/>
            <a:ext cx="32398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>
                    <a:alpha val="35000"/>
                  </a:schemeClr>
                </a:solidFill>
              </a:rPr>
              <a:t>Communication Passerelle &lt;-&gt; Serveur/site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221290" y="780525"/>
            <a:ext cx="32381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>
                    <a:alpha val="35000"/>
                  </a:schemeClr>
                </a:solidFill>
              </a:rPr>
              <a:t>Communication Carte </a:t>
            </a:r>
            <a:r>
              <a:rPr lang="fr-FR" sz="2000" dirty="0" err="1">
                <a:solidFill>
                  <a:schemeClr val="bg1">
                    <a:alpha val="35000"/>
                  </a:schemeClr>
                </a:solidFill>
              </a:rPr>
              <a:t>CeMac</a:t>
            </a:r>
            <a:r>
              <a:rPr lang="fr-FR" sz="2000" dirty="0">
                <a:solidFill>
                  <a:schemeClr val="bg1">
                    <a:alpha val="35000"/>
                  </a:schemeClr>
                </a:solidFill>
              </a:rPr>
              <a:t>/</a:t>
            </a:r>
            <a:r>
              <a:rPr lang="fr-FR" sz="2000" dirty="0" err="1">
                <a:solidFill>
                  <a:schemeClr val="bg1">
                    <a:alpha val="35000"/>
                  </a:schemeClr>
                </a:solidFill>
              </a:rPr>
              <a:t>Hag</a:t>
            </a:r>
            <a:r>
              <a:rPr lang="fr-FR" sz="2000" dirty="0">
                <a:solidFill>
                  <a:schemeClr val="bg1">
                    <a:alpha val="35000"/>
                  </a:schemeClr>
                </a:solidFill>
              </a:rPr>
              <a:t> &lt;-&gt; </a:t>
            </a:r>
            <a:r>
              <a:rPr lang="fr-FR" sz="2000" dirty="0" smtClean="0">
                <a:solidFill>
                  <a:schemeClr val="bg1">
                    <a:alpha val="35000"/>
                  </a:schemeClr>
                </a:solidFill>
              </a:rPr>
              <a:t>Passerelle</a:t>
            </a:r>
            <a:endParaRPr lang="fr-FR" sz="2000" dirty="0">
              <a:solidFill>
                <a:schemeClr val="bg1">
                  <a:alpha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07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23071" y="3173063"/>
            <a:ext cx="7585656" cy="605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4A2E6-0603-4B5F-BBED-BF0F1E5C3525}" type="slidenum">
              <a:rPr lang="fr-FR" smtClean="0"/>
              <a:t>34</a:t>
            </a:fld>
            <a:endParaRPr lang="fr-FR"/>
          </a:p>
        </p:txBody>
      </p:sp>
      <p:grpSp>
        <p:nvGrpSpPr>
          <p:cNvPr id="9" name="Groupe 8"/>
          <p:cNvGrpSpPr/>
          <p:nvPr/>
        </p:nvGrpSpPr>
        <p:grpSpPr>
          <a:xfrm>
            <a:off x="4579908" y="1675716"/>
            <a:ext cx="3600000" cy="3600000"/>
            <a:chOff x="4745262" y="1978370"/>
            <a:chExt cx="3600000" cy="3600000"/>
          </a:xfrm>
        </p:grpSpPr>
        <p:sp>
          <p:nvSpPr>
            <p:cNvPr id="14" name="Ellipse 13"/>
            <p:cNvSpPr/>
            <p:nvPr/>
          </p:nvSpPr>
          <p:spPr>
            <a:xfrm>
              <a:off x="4745262" y="1978370"/>
              <a:ext cx="3600000" cy="36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Ellipse 14"/>
            <p:cNvSpPr/>
            <p:nvPr/>
          </p:nvSpPr>
          <p:spPr>
            <a:xfrm>
              <a:off x="5444950" y="2698370"/>
              <a:ext cx="2160000" cy="21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5823109" y="2418671"/>
              <a:ext cx="1473334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600" b="1" dirty="0" smtClean="0">
                  <a:solidFill>
                    <a:schemeClr val="bg1"/>
                  </a:solidFill>
                  <a:latin typeface="Bahnschrift" panose="020B0502040204020203" pitchFamily="34" charset="0"/>
                </a:rPr>
                <a:t>?</a:t>
              </a:r>
              <a:endParaRPr lang="fr-FR" sz="16600" b="1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</p:grpSp>
      <p:cxnSp>
        <p:nvCxnSpPr>
          <p:cNvPr id="6" name="Connecteur droit 5"/>
          <p:cNvCxnSpPr/>
          <p:nvPr/>
        </p:nvCxnSpPr>
        <p:spPr>
          <a:xfrm flipH="1">
            <a:off x="-223071" y="3467820"/>
            <a:ext cx="5951010" cy="0"/>
          </a:xfrm>
          <a:prstGeom prst="line">
            <a:avLst/>
          </a:prstGeom>
          <a:ln w="203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20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Image associÃ©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9020" y="0"/>
            <a:ext cx="6850743" cy="6850744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  <p:pic>
        <p:nvPicPr>
          <p:cNvPr id="21" name="Picture 2" descr="Image associÃ©e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703" y="-7256"/>
            <a:ext cx="6857999" cy="6858000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scene3d>
            <a:camera prst="orthographicFront">
              <a:rot lat="0" lon="11099976" rev="0"/>
            </a:camera>
            <a:lightRig rig="threePt" dir="t"/>
          </a:scene3d>
        </p:spPr>
      </p:pic>
      <p:sp>
        <p:nvSpPr>
          <p:cNvPr id="22" name="Rectangle 21"/>
          <p:cNvSpPr/>
          <p:nvPr/>
        </p:nvSpPr>
        <p:spPr>
          <a:xfrm>
            <a:off x="0" y="-7256"/>
            <a:ext cx="12192000" cy="6865256"/>
          </a:xfrm>
          <a:prstGeom prst="rect">
            <a:avLst/>
          </a:prstGeom>
          <a:solidFill>
            <a:schemeClr val="accent1">
              <a:lumMod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4A2E6-0603-4B5F-BBED-BF0F1E5C3525}" type="slidenum">
              <a:rPr lang="fr-FR" smtClean="0"/>
              <a:t>4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2748077"/>
            <a:ext cx="12192000" cy="1325562"/>
          </a:xfrm>
        </p:spPr>
        <p:txBody>
          <a:bodyPr>
            <a:normAutofit/>
          </a:bodyPr>
          <a:lstStyle/>
          <a:p>
            <a:pPr algn="ctr"/>
            <a:r>
              <a:rPr lang="fr-F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Bahnschrift SemiBold" panose="020B0502040204020203" pitchFamily="34" charset="0"/>
              </a:rPr>
              <a:t>CRÉATION DU SOUS-SYSTÈME CEMAC</a:t>
            </a:r>
            <a:endParaRPr lang="fr-FR" dirty="0">
              <a:solidFill>
                <a:schemeClr val="accent1">
                  <a:lumMod val="20000"/>
                  <a:lumOff val="8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458893" y="465113"/>
            <a:ext cx="11422742" cy="2223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152257" y="223031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7823782" y="39189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3464169" y="38852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11212233" y="255124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330911" y="40325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559637" y="483964"/>
            <a:ext cx="180000" cy="18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>
            <a:off x="7905117" y="484702"/>
            <a:ext cx="180000" cy="18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>
            <a:off x="11395408" y="429680"/>
            <a:ext cx="360000" cy="36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351120" y="39512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A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11423733" y="42034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B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AutoShape 6" descr="Image associÃ©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359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à coins arrondis 11"/>
          <p:cNvSpPr/>
          <p:nvPr/>
        </p:nvSpPr>
        <p:spPr>
          <a:xfrm>
            <a:off x="458893" y="465113"/>
            <a:ext cx="11422742" cy="2223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152257" y="223031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7823782" y="39189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3463553" y="38852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11212233" y="255124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330911" y="40325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559021" y="483964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>
            <a:off x="7919405" y="484700"/>
            <a:ext cx="180000" cy="18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>
            <a:off x="11395408" y="429680"/>
            <a:ext cx="360000" cy="36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351120" y="39512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A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11423733" y="42034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B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4A2E6-0603-4B5F-BBED-BF0F1E5C3525}" type="slidenum">
              <a:rPr lang="fr-FR" smtClean="0"/>
              <a:t>5</a:t>
            </a:fld>
            <a:endParaRPr lang="fr-FR"/>
          </a:p>
        </p:txBody>
      </p:sp>
      <p:cxnSp>
        <p:nvCxnSpPr>
          <p:cNvPr id="5" name="Connecteur droit 4"/>
          <p:cNvCxnSpPr>
            <a:stCxn id="19" idx="6"/>
            <a:endCxn id="24" idx="2"/>
          </p:cNvCxnSpPr>
          <p:nvPr/>
        </p:nvCxnSpPr>
        <p:spPr>
          <a:xfrm flipV="1">
            <a:off x="690911" y="573964"/>
            <a:ext cx="2868110" cy="9288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940854" y="827141"/>
            <a:ext cx="3405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dirty="0" smtClean="0">
                <a:solidFill>
                  <a:schemeClr val="accent1">
                    <a:lumMod val="20000"/>
                    <a:lumOff val="80000"/>
                    <a:alpha val="35000"/>
                  </a:schemeClr>
                </a:solidFill>
              </a:rPr>
              <a:t>Conception d’un sous-système de clé sonore</a:t>
            </a:r>
            <a:endParaRPr lang="fr-FR" sz="2000" dirty="0">
              <a:solidFill>
                <a:schemeClr val="accent1">
                  <a:lumMod val="20000"/>
                  <a:lumOff val="80000"/>
                  <a:alpha val="35000"/>
                </a:schemeClr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641861" y="5261313"/>
            <a:ext cx="5206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solidFill>
                  <a:schemeClr val="bg1"/>
                </a:solidFill>
              </a:rPr>
              <a:t>IMPLÉMENTATION ÉLECTRONIQUE D’UN CAPTEUR SONORE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6" name="AutoShape 2" descr="Résultat de recherche d'images pour &quot;printed circuit logo png&quot;"/>
          <p:cNvSpPr>
            <a:spLocks noChangeAspect="1" noChangeArrowheads="1"/>
          </p:cNvSpPr>
          <p:nvPr/>
        </p:nvSpPr>
        <p:spPr bwMode="auto">
          <a:xfrm>
            <a:off x="155575" y="-2705100"/>
            <a:ext cx="8105775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AutoShape 4" descr="Résultat de recherche d'images pour &quot;printed circuit logo png&quot;"/>
          <p:cNvSpPr>
            <a:spLocks noChangeAspect="1" noChangeArrowheads="1"/>
          </p:cNvSpPr>
          <p:nvPr/>
        </p:nvSpPr>
        <p:spPr bwMode="auto">
          <a:xfrm>
            <a:off x="307975" y="-2552700"/>
            <a:ext cx="8105775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AutoShape 6" descr="Résultat de recherche d'images pour &quot;printed circuit logo png&quot;"/>
          <p:cNvSpPr>
            <a:spLocks noChangeAspect="1" noChangeArrowheads="1"/>
          </p:cNvSpPr>
          <p:nvPr/>
        </p:nvSpPr>
        <p:spPr bwMode="auto">
          <a:xfrm>
            <a:off x="155575" y="-2705100"/>
            <a:ext cx="4886325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AutoShape 8" descr="Résultat de recherche d'images pour &quot;printed circuit logo png&quot;"/>
          <p:cNvSpPr>
            <a:spLocks noChangeAspect="1" noChangeArrowheads="1"/>
          </p:cNvSpPr>
          <p:nvPr/>
        </p:nvSpPr>
        <p:spPr bwMode="auto">
          <a:xfrm>
            <a:off x="307975" y="-2552700"/>
            <a:ext cx="4886325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AutoShape 10" descr="Résultat de recherche d'images pour &quot;printed circuit logo png&quot;"/>
          <p:cNvSpPr>
            <a:spLocks noChangeAspect="1" noChangeArrowheads="1"/>
          </p:cNvSpPr>
          <p:nvPr/>
        </p:nvSpPr>
        <p:spPr bwMode="auto">
          <a:xfrm>
            <a:off x="460375" y="-2400300"/>
            <a:ext cx="4886325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35" name="Picture 11" descr="D:\Users\T0189346\Documents\[PERSO] doc Aprentissage\ISEP\icon_electrica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041" y="2436633"/>
            <a:ext cx="2231821" cy="257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:\Users\T0189346\Documents\[PERSO] doc Aprentissage\ISEP\load-sensor-brilliantil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671" y="2340452"/>
            <a:ext cx="2766157" cy="276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7030671" y="5261313"/>
            <a:ext cx="34823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</a:rPr>
              <a:t>DETECTION D’UNE CLE SONORE</a:t>
            </a:r>
            <a:endParaRPr lang="fr-F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90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à coins arrondis 11"/>
          <p:cNvSpPr/>
          <p:nvPr/>
        </p:nvSpPr>
        <p:spPr>
          <a:xfrm>
            <a:off x="458893" y="465113"/>
            <a:ext cx="11422742" cy="2223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152257" y="223031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7823782" y="39189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3463553" y="38852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11212233" y="255124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330911" y="40325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559021" y="483964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>
            <a:off x="7919405" y="484700"/>
            <a:ext cx="180000" cy="18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>
            <a:off x="11395408" y="429680"/>
            <a:ext cx="360000" cy="36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351120" y="39512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A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11423733" y="42034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B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4A2E6-0603-4B5F-BBED-BF0F1E5C3525}" type="slidenum">
              <a:rPr lang="fr-FR" smtClean="0"/>
              <a:t>6</a:t>
            </a:fld>
            <a:endParaRPr lang="fr-FR"/>
          </a:p>
        </p:txBody>
      </p:sp>
      <p:cxnSp>
        <p:nvCxnSpPr>
          <p:cNvPr id="5" name="Connecteur droit 4"/>
          <p:cNvCxnSpPr>
            <a:stCxn id="19" idx="6"/>
            <a:endCxn id="24" idx="2"/>
          </p:cNvCxnSpPr>
          <p:nvPr/>
        </p:nvCxnSpPr>
        <p:spPr>
          <a:xfrm flipV="1">
            <a:off x="690911" y="573964"/>
            <a:ext cx="2868110" cy="9288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lh4.googleusercontent.com/8jH8vYg1_KNrKcotDEGrh-iIei183ZfQ1Vy5UhReTzYChnVHnB30VXvaI6tT0haFaIefZBAHPVBZfjuCGKSr3ozTuY7APGa-sfPKaoKEYaNfQdqG1vMYtkYMWceNuzDhjq5wrjvcaA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616" y="2290985"/>
            <a:ext cx="1962242" cy="160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9gmSVBPZd4aI0knlArQ31Q8hSOEpbgdjaEoDHOfF4J3HD7fGUvT-RcuvmbkjRdkUymrquMRMW74eQ6ohIxYKmAvhXP5oQlFYXafA5UjtTqVtWf60JHLIpeFbG9k8J5rJMT5WcE5cn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845" y="2124306"/>
            <a:ext cx="5334000" cy="438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e 9"/>
          <p:cNvGrpSpPr/>
          <p:nvPr/>
        </p:nvGrpSpPr>
        <p:grpSpPr>
          <a:xfrm>
            <a:off x="562040" y="4739498"/>
            <a:ext cx="3261513" cy="1642110"/>
            <a:chOff x="202040" y="4790625"/>
            <a:chExt cx="3261513" cy="1642110"/>
          </a:xfrm>
        </p:grpSpPr>
        <p:sp>
          <p:nvSpPr>
            <p:cNvPr id="6" name="Rectangle 5"/>
            <p:cNvSpPr/>
            <p:nvPr/>
          </p:nvSpPr>
          <p:spPr>
            <a:xfrm>
              <a:off x="311944" y="4955407"/>
              <a:ext cx="3022738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fr-FR" dirty="0" smtClean="0"/>
                <a:t>Alimentation </a:t>
              </a:r>
              <a:r>
                <a:rPr lang="fr-FR" dirty="0"/>
                <a:t>3.3V </a:t>
              </a:r>
              <a:endParaRPr lang="fr-FR" dirty="0" smtClean="0"/>
            </a:p>
            <a:p>
              <a:pPr algn="ctr">
                <a:lnSpc>
                  <a:spcPct val="150000"/>
                </a:lnSpc>
              </a:pPr>
              <a:r>
                <a:rPr lang="fr-FR" dirty="0" smtClean="0"/>
                <a:t>Tension  sortie 50-300mV</a:t>
              </a:r>
              <a:r>
                <a:rPr lang="fr-FR" dirty="0"/>
                <a:t/>
              </a:r>
              <a:br>
                <a:rPr lang="fr-FR" dirty="0"/>
              </a:br>
              <a:endParaRPr lang="fr-FR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11944" y="4872038"/>
              <a:ext cx="3069431" cy="1300161"/>
            </a:xfrm>
            <a:prstGeom prst="rect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Demi-cadre 24"/>
            <p:cNvSpPr/>
            <p:nvPr/>
          </p:nvSpPr>
          <p:spPr>
            <a:xfrm rot="10800000">
              <a:off x="2446393" y="5215849"/>
              <a:ext cx="1017160" cy="1047467"/>
            </a:xfrm>
            <a:prstGeom prst="halfFrame">
              <a:avLst>
                <a:gd name="adj1" fmla="val 16453"/>
                <a:gd name="adj2" fmla="val 17198"/>
              </a:avLst>
            </a:prstGeom>
            <a:solidFill>
              <a:schemeClr val="accent1">
                <a:lumMod val="50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7" name="Demi-cadre 6"/>
            <p:cNvSpPr/>
            <p:nvPr/>
          </p:nvSpPr>
          <p:spPr>
            <a:xfrm>
              <a:off x="202040" y="4790625"/>
              <a:ext cx="1017160" cy="1047467"/>
            </a:xfrm>
            <a:prstGeom prst="halfFrame">
              <a:avLst>
                <a:gd name="adj1" fmla="val 16453"/>
                <a:gd name="adj2" fmla="val 17198"/>
              </a:avLst>
            </a:prstGeom>
            <a:solidFill>
              <a:schemeClr val="accent1">
                <a:lumMod val="50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865010" y="4057888"/>
            <a:ext cx="2848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/>
              <a:t>Micro condensateur Electret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953554" y="763692"/>
            <a:ext cx="3405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dirty="0" smtClean="0">
                <a:solidFill>
                  <a:schemeClr val="bg1">
                    <a:alpha val="35000"/>
                  </a:schemeClr>
                </a:solidFill>
              </a:rPr>
              <a:t>Conception d’un sous-système de clé sonore</a:t>
            </a:r>
            <a:endParaRPr lang="fr-FR" sz="2000" dirty="0">
              <a:solidFill>
                <a:schemeClr val="bg1">
                  <a:alpha val="35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08420" y="1577020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 smtClean="0">
                <a:solidFill>
                  <a:schemeClr val="accent1">
                    <a:lumMod val="50000"/>
                  </a:schemeClr>
                </a:solidFill>
              </a:rPr>
              <a:t>Microphone</a:t>
            </a:r>
            <a:endParaRPr lang="fr-FR" i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85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5C4A2E6-0603-4B5F-BBED-BF0F1E5C3525}" type="slidenum">
              <a:rPr lang="fr-FR" smtClean="0"/>
              <a:t>7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710316" y="523600"/>
            <a:ext cx="10813143" cy="5521600"/>
          </a:xfrm>
        </p:spPr>
        <p:txBody>
          <a:bodyPr/>
          <a:lstStyle/>
          <a:p>
            <a:pPr algn="ctr"/>
            <a:r>
              <a:rPr lang="fr-FR" dirty="0" smtClean="0"/>
              <a:t>VIDEO MICRO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561157" y="392972"/>
            <a:ext cx="11102342" cy="5868128"/>
            <a:chOff x="561157" y="392972"/>
            <a:chExt cx="11102342" cy="5868128"/>
          </a:xfrm>
        </p:grpSpPr>
        <p:sp>
          <p:nvSpPr>
            <p:cNvPr id="6" name="Rectangle 5"/>
            <p:cNvSpPr/>
            <p:nvPr/>
          </p:nvSpPr>
          <p:spPr>
            <a:xfrm>
              <a:off x="710316" y="523600"/>
              <a:ext cx="10813143" cy="561340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Demi-cadre 7"/>
            <p:cNvSpPr/>
            <p:nvPr/>
          </p:nvSpPr>
          <p:spPr>
            <a:xfrm>
              <a:off x="561157" y="392972"/>
              <a:ext cx="2880000" cy="2880000"/>
            </a:xfrm>
            <a:prstGeom prst="halfFrame">
              <a:avLst>
                <a:gd name="adj1" fmla="val 10487"/>
                <a:gd name="adj2" fmla="val 11554"/>
              </a:avLst>
            </a:prstGeom>
            <a:solidFill>
              <a:schemeClr val="bg1"/>
            </a:solidFill>
            <a:ln w="152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9" name="Demi-cadre 8"/>
            <p:cNvSpPr/>
            <p:nvPr/>
          </p:nvSpPr>
          <p:spPr>
            <a:xfrm rot="10800000">
              <a:off x="8783499" y="3381100"/>
              <a:ext cx="2880000" cy="2880000"/>
            </a:xfrm>
            <a:prstGeom prst="halfFrame">
              <a:avLst>
                <a:gd name="adj1" fmla="val 11810"/>
                <a:gd name="adj2" fmla="val 11554"/>
              </a:avLst>
            </a:prstGeom>
            <a:solidFill>
              <a:schemeClr val="bg1"/>
            </a:solidFill>
            <a:ln w="152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153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à coins arrondis 11"/>
          <p:cNvSpPr/>
          <p:nvPr/>
        </p:nvSpPr>
        <p:spPr>
          <a:xfrm>
            <a:off x="458893" y="465113"/>
            <a:ext cx="11422742" cy="2223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152257" y="223031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7823782" y="39189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3463553" y="38852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11212233" y="255124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330911" y="40325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559021" y="483964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>
            <a:off x="7919405" y="484700"/>
            <a:ext cx="180000" cy="18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>
            <a:off x="11395408" y="429680"/>
            <a:ext cx="360000" cy="36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351120" y="39512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A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11423733" y="42034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B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9332633" y="6373622"/>
            <a:ext cx="2743200" cy="365125"/>
          </a:xfrm>
        </p:spPr>
        <p:txBody>
          <a:bodyPr/>
          <a:lstStyle/>
          <a:p>
            <a:fld id="{C5C4A2E6-0603-4B5F-BBED-BF0F1E5C3525}" type="slidenum">
              <a:rPr lang="fr-FR" smtClean="0"/>
              <a:t>8</a:t>
            </a:fld>
            <a:endParaRPr lang="fr-FR"/>
          </a:p>
        </p:txBody>
      </p:sp>
      <p:cxnSp>
        <p:nvCxnSpPr>
          <p:cNvPr id="5" name="Connecteur droit 4"/>
          <p:cNvCxnSpPr>
            <a:stCxn id="19" idx="6"/>
            <a:endCxn id="24" idx="2"/>
          </p:cNvCxnSpPr>
          <p:nvPr/>
        </p:nvCxnSpPr>
        <p:spPr>
          <a:xfrm flipV="1">
            <a:off x="690911" y="573964"/>
            <a:ext cx="2868110" cy="9288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940854" y="827141"/>
            <a:ext cx="3405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dirty="0" smtClean="0">
                <a:solidFill>
                  <a:schemeClr val="accent1">
                    <a:lumMod val="20000"/>
                    <a:lumOff val="80000"/>
                    <a:alpha val="35000"/>
                  </a:schemeClr>
                </a:solidFill>
              </a:rPr>
              <a:t>Conception d’un sous-système de clé sonore</a:t>
            </a:r>
            <a:endParaRPr lang="fr-FR" sz="2000" dirty="0">
              <a:solidFill>
                <a:schemeClr val="accent1">
                  <a:lumMod val="20000"/>
                  <a:lumOff val="80000"/>
                  <a:alpha val="35000"/>
                </a:schemeClr>
              </a:solidFill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394283" y="4416635"/>
            <a:ext cx="191610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400" i="1" dirty="0" smtClean="0"/>
              <a:t>Amplificateur </a:t>
            </a:r>
            <a:r>
              <a:rPr lang="fr-FR" altLang="fr-FR" sz="1400" i="1" dirty="0"/>
              <a:t>inverseur </a:t>
            </a:r>
            <a:endParaRPr kumimoji="0" lang="fr-FR" alt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 descr="https://lh3.googleusercontent.com/O7DU5JZ49BbuZu-9aJpqsV7lMrt-Js7S3faa0EcCN4EsXiGEvyUlQvS9DAAkmnbHJKM1bfMvZ9SP08eioUyb1fbPecejmQXzelQBn_U4oTBfXculF6ctJsaNHcz_IgiSiY9gOC7Vn3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11" y="1909207"/>
            <a:ext cx="4809443" cy="250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https://lh4.googleusercontent.com/JG8mADaf6GKTebjPpmiZdEbGa7YfIasqt77kAiRbiCEEjaE1-m26YmbHcenHGF9Jn3fn9mVqVgZat6r-GMwU_EduzYsWhstGxx-3jf1wf3JX4OpfUO8--a4ryUQTjxOp2CNI1Ns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670" y="2303919"/>
            <a:ext cx="2296649" cy="197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e 9"/>
          <p:cNvGrpSpPr/>
          <p:nvPr/>
        </p:nvGrpSpPr>
        <p:grpSpPr>
          <a:xfrm>
            <a:off x="6920735" y="4927687"/>
            <a:ext cx="4291498" cy="1930313"/>
            <a:chOff x="4942871" y="4986785"/>
            <a:chExt cx="3691953" cy="1847115"/>
          </a:xfrm>
        </p:grpSpPr>
        <p:sp>
          <p:nvSpPr>
            <p:cNvPr id="7" name="Rectangle 6"/>
            <p:cNvSpPr/>
            <p:nvPr/>
          </p:nvSpPr>
          <p:spPr>
            <a:xfrm>
              <a:off x="5253112" y="5264240"/>
              <a:ext cx="3381712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fontAlgn="base">
                <a:buFont typeface="Arial" panose="020B0604020202020204" pitchFamily="34" charset="0"/>
                <a:buChar char="•"/>
              </a:pPr>
              <a:r>
                <a:rPr lang="fr-FR" sz="1600" dirty="0" smtClean="0"/>
                <a:t>gain </a:t>
              </a:r>
              <a:r>
                <a:rPr lang="fr-FR" sz="1600" dirty="0"/>
                <a:t>en tension très important</a:t>
              </a:r>
            </a:p>
            <a:p>
              <a:pPr marL="285750" indent="-285750" fontAlgn="base">
                <a:buFont typeface="Arial" panose="020B0604020202020204" pitchFamily="34" charset="0"/>
                <a:buChar char="•"/>
              </a:pPr>
              <a:endParaRPr lang="fr-FR" sz="1600" dirty="0"/>
            </a:p>
            <a:p>
              <a:pPr marL="285750" indent="-285750" fontAlgn="base">
                <a:buFont typeface="Arial" panose="020B0604020202020204" pitchFamily="34" charset="0"/>
                <a:buChar char="•"/>
              </a:pPr>
              <a:r>
                <a:rPr lang="fr-FR" sz="1600" dirty="0" smtClean="0"/>
                <a:t>Une impédance d’entrée </a:t>
              </a:r>
              <a:r>
                <a:rPr lang="fr-FR" sz="1600" dirty="0"/>
                <a:t>très </a:t>
              </a:r>
              <a:r>
                <a:rPr lang="fr-FR" sz="1600" dirty="0" smtClean="0"/>
                <a:t>grande</a:t>
              </a:r>
            </a:p>
            <a:p>
              <a:pPr marL="285750" indent="-285750" fontAlgn="base">
                <a:buFont typeface="Arial" panose="020B0604020202020204" pitchFamily="34" charset="0"/>
                <a:buChar char="•"/>
              </a:pPr>
              <a:endParaRPr lang="fr-FR" sz="1600" dirty="0"/>
            </a:p>
            <a:p>
              <a:pPr marL="285750" indent="-285750" fontAlgn="base">
                <a:buFont typeface="Arial" panose="020B0604020202020204" pitchFamily="34" charset="0"/>
                <a:buChar char="•"/>
              </a:pPr>
              <a:r>
                <a:rPr lang="fr-FR" sz="1600" dirty="0"/>
                <a:t>Une impédance </a:t>
              </a:r>
              <a:r>
                <a:rPr lang="fr-FR" sz="1600" dirty="0" smtClean="0"/>
                <a:t>de </a:t>
              </a:r>
              <a:r>
                <a:rPr lang="fr-FR" sz="1600" dirty="0"/>
                <a:t>sortie </a:t>
              </a:r>
              <a:r>
                <a:rPr lang="fr-FR" sz="1600" dirty="0" smtClean="0"/>
                <a:t>faible</a:t>
              </a:r>
              <a:endParaRPr lang="fr-FR" sz="1600" dirty="0"/>
            </a:p>
          </p:txBody>
        </p:sp>
        <p:grpSp>
          <p:nvGrpSpPr>
            <p:cNvPr id="23" name="Groupe 22"/>
            <p:cNvGrpSpPr/>
            <p:nvPr/>
          </p:nvGrpSpPr>
          <p:grpSpPr>
            <a:xfrm>
              <a:off x="4942871" y="4986785"/>
              <a:ext cx="3629629" cy="1735900"/>
              <a:chOff x="202040" y="4790625"/>
              <a:chExt cx="3261513" cy="1472691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311944" y="4955407"/>
                <a:ext cx="3022738" cy="5687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:endParaRPr lang="fr-FR" dirty="0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311944" y="4872038"/>
                <a:ext cx="3069431" cy="1300161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Demi-cadre 26"/>
              <p:cNvSpPr/>
              <p:nvPr/>
            </p:nvSpPr>
            <p:spPr>
              <a:xfrm rot="10800000">
                <a:off x="2446393" y="5215849"/>
                <a:ext cx="1017160" cy="1047467"/>
              </a:xfrm>
              <a:prstGeom prst="halfFrame">
                <a:avLst>
                  <a:gd name="adj1" fmla="val 16453"/>
                  <a:gd name="adj2" fmla="val 17198"/>
                </a:avLst>
              </a:prstGeom>
              <a:solidFill>
                <a:schemeClr val="accent1">
                  <a:lumMod val="50000"/>
                </a:schemeClr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Demi-cadre 27"/>
              <p:cNvSpPr/>
              <p:nvPr/>
            </p:nvSpPr>
            <p:spPr>
              <a:xfrm>
                <a:off x="202040" y="4790625"/>
                <a:ext cx="1017160" cy="1047467"/>
              </a:xfrm>
              <a:prstGeom prst="halfFrame">
                <a:avLst>
                  <a:gd name="adj1" fmla="val 16453"/>
                  <a:gd name="adj2" fmla="val 17198"/>
                </a:avLst>
              </a:prstGeom>
              <a:solidFill>
                <a:schemeClr val="accent1">
                  <a:lumMod val="50000"/>
                </a:schemeClr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0" name="Rectangle 29"/>
          <p:cNvSpPr/>
          <p:nvPr/>
        </p:nvSpPr>
        <p:spPr>
          <a:xfrm>
            <a:off x="102192" y="1657588"/>
            <a:ext cx="14309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 smtClean="0">
                <a:solidFill>
                  <a:schemeClr val="accent1">
                    <a:lumMod val="50000"/>
                  </a:schemeClr>
                </a:solidFill>
              </a:rPr>
              <a:t>Amplification</a:t>
            </a:r>
            <a:endParaRPr lang="fr-FR" i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fr-FR" i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823782" y="4416634"/>
            <a:ext cx="21388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400" i="1" dirty="0"/>
              <a:t>A</a:t>
            </a:r>
            <a:r>
              <a:rPr lang="fr-FR" sz="1400" i="1" dirty="0" smtClean="0"/>
              <a:t>mplificateur opérationnel</a:t>
            </a:r>
            <a:endParaRPr lang="fr-FR" sz="1400" i="1" dirty="0"/>
          </a:p>
        </p:txBody>
      </p:sp>
      <p:grpSp>
        <p:nvGrpSpPr>
          <p:cNvPr id="40" name="Groupe 39"/>
          <p:cNvGrpSpPr/>
          <p:nvPr/>
        </p:nvGrpSpPr>
        <p:grpSpPr>
          <a:xfrm>
            <a:off x="843311" y="4934167"/>
            <a:ext cx="3629629" cy="1735900"/>
            <a:chOff x="5181273" y="1712616"/>
            <a:chExt cx="3261513" cy="1472691"/>
          </a:xfrm>
        </p:grpSpPr>
        <p:pic>
          <p:nvPicPr>
            <p:cNvPr id="41" name="Picture 5" descr="https://lh3.googleusercontent.com/cvbrx-GfT0YwzncJzTFnqsOlPWxPA4CyAOOs7CD0r5woIge2S6Ba9sNGOhXRU9rwAoi14vSZk4KrjCphCu1S4KkgJ36_afo3BZdEc217vtUNnVo6QPJ-bxP-RpNRluY1S0N1hEFp6QQ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61" t="14486" r="5456" b="17426"/>
            <a:stretch/>
          </p:blipFill>
          <p:spPr bwMode="auto">
            <a:xfrm>
              <a:off x="5516299" y="1983019"/>
              <a:ext cx="2572492" cy="1016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2" name="Groupe 41"/>
            <p:cNvGrpSpPr/>
            <p:nvPr/>
          </p:nvGrpSpPr>
          <p:grpSpPr>
            <a:xfrm>
              <a:off x="5181273" y="1712616"/>
              <a:ext cx="3261513" cy="1472691"/>
              <a:chOff x="202040" y="4790625"/>
              <a:chExt cx="3261513" cy="1472691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311944" y="4955407"/>
                <a:ext cx="3022738" cy="5687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:endParaRPr lang="fr-FR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11944" y="4872038"/>
                <a:ext cx="3069431" cy="1300161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5" name="Demi-cadre 44"/>
              <p:cNvSpPr/>
              <p:nvPr/>
            </p:nvSpPr>
            <p:spPr>
              <a:xfrm rot="10800000">
                <a:off x="2446393" y="5215849"/>
                <a:ext cx="1017160" cy="1047467"/>
              </a:xfrm>
              <a:prstGeom prst="halfFrame">
                <a:avLst>
                  <a:gd name="adj1" fmla="val 16453"/>
                  <a:gd name="adj2" fmla="val 17198"/>
                </a:avLst>
              </a:prstGeom>
              <a:solidFill>
                <a:schemeClr val="accent1">
                  <a:lumMod val="50000"/>
                </a:schemeClr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Demi-cadre 45"/>
              <p:cNvSpPr/>
              <p:nvPr/>
            </p:nvSpPr>
            <p:spPr>
              <a:xfrm>
                <a:off x="202040" y="4790625"/>
                <a:ext cx="1017160" cy="1047467"/>
              </a:xfrm>
              <a:prstGeom prst="halfFrame">
                <a:avLst>
                  <a:gd name="adj1" fmla="val 16453"/>
                  <a:gd name="adj2" fmla="val 17198"/>
                </a:avLst>
              </a:prstGeom>
              <a:solidFill>
                <a:schemeClr val="accent1">
                  <a:lumMod val="50000"/>
                </a:schemeClr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7802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à coins arrondis 11"/>
          <p:cNvSpPr/>
          <p:nvPr/>
        </p:nvSpPr>
        <p:spPr>
          <a:xfrm>
            <a:off x="458893" y="465113"/>
            <a:ext cx="11422742" cy="2223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152257" y="223031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7823782" y="39189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3463553" y="38852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11212233" y="255124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330911" y="40325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559021" y="483964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>
            <a:off x="7919405" y="484700"/>
            <a:ext cx="180000" cy="18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>
            <a:off x="11395408" y="429680"/>
            <a:ext cx="360000" cy="36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351120" y="39512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A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11423733" y="42034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B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9332633" y="6373622"/>
            <a:ext cx="2743200" cy="365125"/>
          </a:xfrm>
        </p:spPr>
        <p:txBody>
          <a:bodyPr/>
          <a:lstStyle/>
          <a:p>
            <a:fld id="{C5C4A2E6-0603-4B5F-BBED-BF0F1E5C3525}" type="slidenum">
              <a:rPr lang="fr-FR" smtClean="0"/>
              <a:t>9</a:t>
            </a:fld>
            <a:endParaRPr lang="fr-FR"/>
          </a:p>
        </p:txBody>
      </p:sp>
      <p:cxnSp>
        <p:nvCxnSpPr>
          <p:cNvPr id="5" name="Connecteur droit 4"/>
          <p:cNvCxnSpPr>
            <a:stCxn id="19" idx="6"/>
            <a:endCxn id="24" idx="2"/>
          </p:cNvCxnSpPr>
          <p:nvPr/>
        </p:nvCxnSpPr>
        <p:spPr>
          <a:xfrm flipV="1">
            <a:off x="690911" y="573964"/>
            <a:ext cx="2868110" cy="9288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940854" y="827141"/>
            <a:ext cx="3405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dirty="0" smtClean="0">
                <a:solidFill>
                  <a:schemeClr val="accent1">
                    <a:lumMod val="20000"/>
                    <a:lumOff val="80000"/>
                    <a:alpha val="35000"/>
                  </a:schemeClr>
                </a:solidFill>
              </a:rPr>
              <a:t>Conception d’un sous-système de clé sonore</a:t>
            </a:r>
            <a:endParaRPr lang="fr-FR" sz="2000" dirty="0">
              <a:solidFill>
                <a:schemeClr val="accent1">
                  <a:lumMod val="20000"/>
                  <a:lumOff val="80000"/>
                  <a:alpha val="35000"/>
                </a:schemeClr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02192" y="1657588"/>
            <a:ext cx="14309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 smtClean="0">
                <a:solidFill>
                  <a:schemeClr val="accent1">
                    <a:lumMod val="50000"/>
                  </a:schemeClr>
                </a:solidFill>
              </a:rPr>
              <a:t>Amplification</a:t>
            </a:r>
            <a:endParaRPr lang="fr-FR" i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fr-FR" i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AutoShape 2" descr="https://lh3.googleusercontent.com/hW5QcKRO6Fo09aLOYY6czQnVV_xCOMJuPEfTpxZjxs589MPY8hYpr9u9BsD_VyiV_0kC3BiqoM-hqidycWIQ3GL0BAFhkRU2HTTKav2OybX61T5uQ0DgK_rqXs86qvnAZU-s_sXKe_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AutoShape 4" descr="https://lh3.googleusercontent.com/hW5QcKRO6Fo09aLOYY6czQnVV_xCOMJuPEfTpxZjxs589MPY8hYpr9u9BsD_VyiV_0kC3BiqoM-hqidycWIQ3GL0BAFhkRU2HTTKav2OybX61T5uQ0DgK_rqXs86qvnAZU-s_sXKe_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7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2690" y="1980753"/>
            <a:ext cx="7135148" cy="48302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539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1400</TotalTime>
  <Words>676</Words>
  <Application>Microsoft Office PowerPoint</Application>
  <PresentationFormat>Personnalisé</PresentationFormat>
  <Paragraphs>245</Paragraphs>
  <Slides>34</Slides>
  <Notes>28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35" baseType="lpstr">
      <vt:lpstr>Thème Office</vt:lpstr>
      <vt:lpstr>Présentation PowerPoint</vt:lpstr>
      <vt:lpstr>TABLE DES MATIÈRES</vt:lpstr>
      <vt:lpstr>LES OBJECTIFS</vt:lpstr>
      <vt:lpstr>CRÉATION DU SOUS-SYSTÈME CEMAC</vt:lpstr>
      <vt:lpstr>Présentation PowerPoint</vt:lpstr>
      <vt:lpstr>Présentation PowerPoint</vt:lpstr>
      <vt:lpstr>VIDEO MICRO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DOMISEP</dc:title>
  <dc:creator>Thibault Grouet</dc:creator>
  <cp:lastModifiedBy>FKCQ8943</cp:lastModifiedBy>
  <cp:revision>83</cp:revision>
  <dcterms:created xsi:type="dcterms:W3CDTF">2018-06-25T11:15:07Z</dcterms:created>
  <dcterms:modified xsi:type="dcterms:W3CDTF">2018-06-27T14:46:20Z</dcterms:modified>
</cp:coreProperties>
</file>